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0871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www.kaggle.com/datasets/amitanshjoshi/spotify-1million-tracks"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92828"/>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998470"/>
            <a:ext cx="6926580" cy="833199"/>
          </a:xfrm>
          <a:prstGeom prst="rect">
            <a:avLst/>
          </a:prstGeom>
          <a:noFill/>
          <a:ln/>
        </p:spPr>
        <p:txBody>
          <a:bodyPr wrap="none" rtlCol="0" anchor="t"/>
          <a:lstStyle/>
          <a:p>
            <a:pPr marL="0" indent="0">
              <a:lnSpc>
                <a:spcPts val="6561"/>
              </a:lnSpc>
              <a:buNone/>
            </a:pPr>
            <a:r>
              <a:rPr lang="en-US" sz="5249" dirty="0">
                <a:solidFill>
                  <a:srgbClr val="AEEAB8"/>
                </a:solidFill>
                <a:latin typeface="Lora" pitchFamily="34" charset="0"/>
                <a:ea typeface="Lora" pitchFamily="34" charset="-122"/>
                <a:cs typeface="Lora" pitchFamily="34" charset="-120"/>
              </a:rPr>
              <a:t>Spotify Music Analysis</a:t>
            </a:r>
            <a:endParaRPr lang="en-US" sz="5249" dirty="0"/>
          </a:p>
        </p:txBody>
      </p:sp>
      <p:sp>
        <p:nvSpPr>
          <p:cNvPr id="6" name="Text 2"/>
          <p:cNvSpPr/>
          <p:nvPr/>
        </p:nvSpPr>
        <p:spPr>
          <a:xfrm>
            <a:off x="6319599" y="4164925"/>
            <a:ext cx="7477601" cy="1066205"/>
          </a:xfrm>
          <a:prstGeom prst="rect">
            <a:avLst/>
          </a:prstGeom>
          <a:noFill/>
          <a:ln/>
        </p:spPr>
        <p:txBody>
          <a:bodyPr wrap="square" rtlCol="0" anchor="t"/>
          <a:lstStyle/>
          <a:p>
            <a:pPr marL="0" indent="0">
              <a:lnSpc>
                <a:spcPts val="2799"/>
              </a:lnSpc>
              <a:buNone/>
            </a:pPr>
            <a:r>
              <a:rPr lang="en-US" sz="1750" dirty="0">
                <a:solidFill>
                  <a:srgbClr val="A39B8F"/>
                </a:solidFill>
                <a:latin typeface="Source Sans Pro" pitchFamily="34" charset="0"/>
                <a:ea typeface="Source Sans Pro" pitchFamily="34" charset="-122"/>
                <a:cs typeface="Source Sans Pro" pitchFamily="34" charset="-120"/>
              </a:rPr>
              <a:t>Welcome to the world of Spotify music analysis! In this presentation, we will explore the aim, abstract, tools used, dataset description and links, output screenshots, and draw compelling conclusions from our analysis.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92828"/>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357080"/>
            <a:ext cx="4443889" cy="694373"/>
          </a:xfrm>
          <a:prstGeom prst="rect">
            <a:avLst/>
          </a:prstGeom>
          <a:noFill/>
          <a:ln/>
        </p:spPr>
        <p:txBody>
          <a:bodyPr wrap="none" rtlCol="0" anchor="t"/>
          <a:lstStyle/>
          <a:p>
            <a:pPr marL="0" indent="0">
              <a:lnSpc>
                <a:spcPts val="5468"/>
              </a:lnSpc>
              <a:buNone/>
            </a:pPr>
            <a:r>
              <a:rPr lang="en-US" sz="4374" dirty="0">
                <a:solidFill>
                  <a:srgbClr val="AEEAB8"/>
                </a:solidFill>
                <a:latin typeface="Lora" pitchFamily="34" charset="0"/>
                <a:ea typeface="Lora" pitchFamily="34" charset="-122"/>
                <a:cs typeface="Lora" pitchFamily="34" charset="-120"/>
              </a:rPr>
              <a:t>Aim</a:t>
            </a:r>
            <a:endParaRPr lang="en-US" sz="4374" dirty="0"/>
          </a:p>
        </p:txBody>
      </p:sp>
      <p:sp>
        <p:nvSpPr>
          <p:cNvPr id="6" name="Text 2"/>
          <p:cNvSpPr/>
          <p:nvPr/>
        </p:nvSpPr>
        <p:spPr>
          <a:xfrm>
            <a:off x="6319599" y="3384709"/>
            <a:ext cx="7477601" cy="2487811"/>
          </a:xfrm>
          <a:prstGeom prst="rect">
            <a:avLst/>
          </a:prstGeom>
          <a:noFill/>
          <a:ln/>
        </p:spPr>
        <p:txBody>
          <a:bodyPr wrap="square" rtlCol="0" anchor="t"/>
          <a:lstStyle/>
          <a:p>
            <a:pPr marL="0" indent="0">
              <a:lnSpc>
                <a:spcPts val="2799"/>
              </a:lnSpc>
              <a:buNone/>
            </a:pPr>
            <a:r>
              <a:rPr lang="en-US" sz="1750" dirty="0">
                <a:solidFill>
                  <a:srgbClr val="A39B8F"/>
                </a:solidFill>
                <a:latin typeface="Source Sans Pro" pitchFamily="34" charset="0"/>
                <a:ea typeface="Source Sans Pro" pitchFamily="34" charset="-122"/>
                <a:cs typeface="Source Sans Pro" pitchFamily="34" charset="-120"/>
              </a:rPr>
              <a:t>The Spotify Music Analysis project aims to revolutionize decision-making in the music industry by harnessing advanced data analytics techniques to predict song popularity prior to release. By employing a combination of sophisticated data collection, exploratory analysis, and predictive modeling, the project seeks to provide invaluable insights for music industry professionals, enabling them to make strategic decisions that drive successful music releases and maximize audience engagement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92828"/>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121331"/>
            <a:ext cx="7477601" cy="1388745"/>
          </a:xfrm>
          <a:prstGeom prst="rect">
            <a:avLst/>
          </a:prstGeom>
          <a:noFill/>
          <a:ln/>
        </p:spPr>
        <p:txBody>
          <a:bodyPr wrap="square" rtlCol="0" anchor="t"/>
          <a:lstStyle/>
          <a:p>
            <a:pPr marL="0" indent="0">
              <a:lnSpc>
                <a:spcPts val="5468"/>
              </a:lnSpc>
              <a:buNone/>
            </a:pPr>
            <a:r>
              <a:rPr lang="en-US" sz="4374" dirty="0">
                <a:solidFill>
                  <a:srgbClr val="AEEAB8"/>
                </a:solidFill>
                <a:latin typeface="Lora" pitchFamily="34" charset="0"/>
                <a:ea typeface="Lora" pitchFamily="34" charset="-122"/>
                <a:cs typeface="Lora" pitchFamily="34" charset="-120"/>
              </a:rPr>
              <a:t>Abstract: Decoding the Melodies of Spotify</a:t>
            </a:r>
            <a:endParaRPr lang="en-US" sz="4374" dirty="0"/>
          </a:p>
        </p:txBody>
      </p:sp>
      <p:sp>
        <p:nvSpPr>
          <p:cNvPr id="6" name="Text 2"/>
          <p:cNvSpPr/>
          <p:nvPr/>
        </p:nvSpPr>
        <p:spPr>
          <a:xfrm>
            <a:off x="6319599" y="2843332"/>
            <a:ext cx="7477601" cy="4264819"/>
          </a:xfrm>
          <a:prstGeom prst="rect">
            <a:avLst/>
          </a:prstGeom>
          <a:noFill/>
          <a:ln/>
        </p:spPr>
        <p:txBody>
          <a:bodyPr wrap="square" rtlCol="0" anchor="t"/>
          <a:lstStyle/>
          <a:p>
            <a:pPr marL="0" indent="0">
              <a:lnSpc>
                <a:spcPts val="2799"/>
              </a:lnSpc>
              <a:buNone/>
            </a:pPr>
            <a:r>
              <a:rPr lang="en-US" sz="1750" dirty="0">
                <a:solidFill>
                  <a:srgbClr val="A39B8F"/>
                </a:solidFill>
                <a:latin typeface="Source Sans Pro" pitchFamily="34" charset="0"/>
                <a:ea typeface="Source Sans Pro" pitchFamily="34" charset="-122"/>
                <a:cs typeface="Source Sans Pro" pitchFamily="34" charset="-120"/>
              </a:rPr>
              <a:t>The Spotify Music Analysis project is a pioneering initiative that leverages cutting-edge data analytics methodologies to forecast the popularity of songs before their official release. Through the meticulous curation and feature engineering of a comprehensive dataset comprising one million tracks from Spotify, this project explores intricate patterns and relationships within the music industry. By employing state-of-the-art regression models and interactive data visualization dashboards, the project aims to provide an intuitive platform for stakeholders to gauge the potential success of songs, facilitating informed decision-making and enhancing the overall music production and marketing process. This project stands to revolutionize the music industry landscape by empowering stakeholders with the necessary insights to anticipate audience preferences and optimize the impact of their musical creations.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553"/>
          </a:xfrm>
          <a:prstGeom prst="rect">
            <a:avLst/>
          </a:prstGeom>
          <a:solidFill>
            <a:srgbClr val="292828"/>
          </a:solidFill>
          <a:ln/>
        </p:spPr>
      </p:sp>
      <p:sp>
        <p:nvSpPr>
          <p:cNvPr id="4" name="Text 1"/>
          <p:cNvSpPr/>
          <p:nvPr/>
        </p:nvSpPr>
        <p:spPr>
          <a:xfrm>
            <a:off x="3338751" y="489109"/>
            <a:ext cx="7952780" cy="1111568"/>
          </a:xfrm>
          <a:prstGeom prst="rect">
            <a:avLst/>
          </a:prstGeom>
          <a:noFill/>
          <a:ln/>
        </p:spPr>
        <p:txBody>
          <a:bodyPr wrap="square" rtlCol="0" anchor="t"/>
          <a:lstStyle/>
          <a:p>
            <a:pPr marL="0" indent="0">
              <a:lnSpc>
                <a:spcPts val="4377"/>
              </a:lnSpc>
              <a:buNone/>
            </a:pPr>
            <a:r>
              <a:rPr lang="en-US" sz="3502" dirty="0">
                <a:solidFill>
                  <a:srgbClr val="AEEAB8"/>
                </a:solidFill>
                <a:latin typeface="Lora" pitchFamily="34" charset="0"/>
                <a:ea typeface="Lora" pitchFamily="34" charset="-122"/>
                <a:cs typeface="Lora" pitchFamily="34" charset="-120"/>
              </a:rPr>
              <a:t>Tools Used: Powering the Music Analysis</a:t>
            </a:r>
            <a:endParaRPr lang="en-US" sz="3502" dirty="0"/>
          </a:p>
        </p:txBody>
      </p:sp>
      <p:sp>
        <p:nvSpPr>
          <p:cNvPr id="5" name="Shape 2"/>
          <p:cNvSpPr/>
          <p:nvPr/>
        </p:nvSpPr>
        <p:spPr>
          <a:xfrm>
            <a:off x="3338751" y="1956435"/>
            <a:ext cx="2532340" cy="2803565"/>
          </a:xfrm>
          <a:prstGeom prst="roundRect">
            <a:avLst>
              <a:gd name="adj" fmla="val 4215"/>
            </a:avLst>
          </a:prstGeom>
          <a:solidFill>
            <a:srgbClr val="292828"/>
          </a:solidFill>
          <a:ln/>
        </p:spPr>
      </p:sp>
      <p:sp>
        <p:nvSpPr>
          <p:cNvPr id="6" name="Text 3"/>
          <p:cNvSpPr/>
          <p:nvPr/>
        </p:nvSpPr>
        <p:spPr>
          <a:xfrm>
            <a:off x="3516630" y="2134314"/>
            <a:ext cx="1778794" cy="278011"/>
          </a:xfrm>
          <a:prstGeom prst="rect">
            <a:avLst/>
          </a:prstGeom>
          <a:noFill/>
          <a:ln/>
        </p:spPr>
        <p:txBody>
          <a:bodyPr wrap="none" rtlCol="0" anchor="t"/>
          <a:lstStyle/>
          <a:p>
            <a:pPr marL="0" indent="0">
              <a:lnSpc>
                <a:spcPts val="2189"/>
              </a:lnSpc>
              <a:buNone/>
            </a:pPr>
            <a:r>
              <a:rPr lang="en-US" sz="1751" dirty="0">
                <a:solidFill>
                  <a:srgbClr val="AEEAB8"/>
                </a:solidFill>
                <a:latin typeface="Lora" pitchFamily="34" charset="0"/>
                <a:ea typeface="Lora" pitchFamily="34" charset="-122"/>
                <a:cs typeface="Lora" pitchFamily="34" charset="-120"/>
              </a:rPr>
              <a:t>Python</a:t>
            </a:r>
            <a:endParaRPr lang="en-US" sz="1751" dirty="0"/>
          </a:p>
        </p:txBody>
      </p:sp>
      <p:sp>
        <p:nvSpPr>
          <p:cNvPr id="7" name="Text 4"/>
          <p:cNvSpPr/>
          <p:nvPr/>
        </p:nvSpPr>
        <p:spPr>
          <a:xfrm>
            <a:off x="3516630" y="2590205"/>
            <a:ext cx="2176582" cy="1991916"/>
          </a:xfrm>
          <a:prstGeom prst="rect">
            <a:avLst/>
          </a:prstGeom>
          <a:noFill/>
          <a:ln/>
        </p:spPr>
        <p:txBody>
          <a:bodyPr wrap="square" rtlCol="0" anchor="t"/>
          <a:lstStyle/>
          <a:p>
            <a:pPr marL="0" indent="0">
              <a:lnSpc>
                <a:spcPts val="2241"/>
              </a:lnSpc>
              <a:buNone/>
            </a:pPr>
            <a:r>
              <a:rPr lang="en-US" sz="1401" dirty="0">
                <a:solidFill>
                  <a:srgbClr val="A39B8F"/>
                </a:solidFill>
                <a:latin typeface="Source Sans Pro" pitchFamily="34" charset="0"/>
                <a:ea typeface="Source Sans Pro" pitchFamily="34" charset="-122"/>
                <a:cs typeface="Source Sans Pro" pitchFamily="34" charset="-120"/>
              </a:rPr>
              <a:t>Python, a versatile programming language, serves as the backbone of our analysis, enabling us to process, visualize, and extract meaningful insights from the dataset.</a:t>
            </a:r>
            <a:endParaRPr lang="en-US" sz="1401" dirty="0"/>
          </a:p>
        </p:txBody>
      </p:sp>
      <p:sp>
        <p:nvSpPr>
          <p:cNvPr id="8" name="Shape 5"/>
          <p:cNvSpPr/>
          <p:nvPr/>
        </p:nvSpPr>
        <p:spPr>
          <a:xfrm>
            <a:off x="6048970" y="1956435"/>
            <a:ext cx="2532340" cy="2803565"/>
          </a:xfrm>
          <a:prstGeom prst="roundRect">
            <a:avLst>
              <a:gd name="adj" fmla="val 4215"/>
            </a:avLst>
          </a:prstGeom>
          <a:solidFill>
            <a:srgbClr val="292828"/>
          </a:solidFill>
          <a:ln/>
        </p:spPr>
      </p:sp>
      <p:sp>
        <p:nvSpPr>
          <p:cNvPr id="9" name="Text 6"/>
          <p:cNvSpPr/>
          <p:nvPr/>
        </p:nvSpPr>
        <p:spPr>
          <a:xfrm>
            <a:off x="6226850" y="2134314"/>
            <a:ext cx="1778794" cy="278011"/>
          </a:xfrm>
          <a:prstGeom prst="rect">
            <a:avLst/>
          </a:prstGeom>
          <a:noFill/>
          <a:ln/>
        </p:spPr>
        <p:txBody>
          <a:bodyPr wrap="none" rtlCol="0" anchor="t"/>
          <a:lstStyle/>
          <a:p>
            <a:pPr marL="0" indent="0">
              <a:lnSpc>
                <a:spcPts val="2189"/>
              </a:lnSpc>
              <a:buNone/>
            </a:pPr>
            <a:r>
              <a:rPr lang="en-US" sz="1751" dirty="0">
                <a:solidFill>
                  <a:srgbClr val="AEEAB8"/>
                </a:solidFill>
                <a:latin typeface="Lora" pitchFamily="34" charset="0"/>
                <a:ea typeface="Lora" pitchFamily="34" charset="-122"/>
                <a:cs typeface="Lora" pitchFamily="34" charset="-120"/>
              </a:rPr>
              <a:t>Pandas</a:t>
            </a:r>
            <a:endParaRPr lang="en-US" sz="1751" dirty="0"/>
          </a:p>
        </p:txBody>
      </p:sp>
      <p:sp>
        <p:nvSpPr>
          <p:cNvPr id="10" name="Text 7"/>
          <p:cNvSpPr/>
          <p:nvPr/>
        </p:nvSpPr>
        <p:spPr>
          <a:xfrm>
            <a:off x="6226850" y="2590205"/>
            <a:ext cx="2176582" cy="1707356"/>
          </a:xfrm>
          <a:prstGeom prst="rect">
            <a:avLst/>
          </a:prstGeom>
          <a:noFill/>
          <a:ln/>
        </p:spPr>
        <p:txBody>
          <a:bodyPr wrap="square" rtlCol="0" anchor="t"/>
          <a:lstStyle/>
          <a:p>
            <a:pPr marL="0" indent="0">
              <a:lnSpc>
                <a:spcPts val="2241"/>
              </a:lnSpc>
              <a:buNone/>
            </a:pPr>
            <a:r>
              <a:rPr lang="en-US" sz="1401" dirty="0">
                <a:solidFill>
                  <a:srgbClr val="A39B8F"/>
                </a:solidFill>
                <a:latin typeface="Source Sans Pro" pitchFamily="34" charset="0"/>
                <a:ea typeface="Source Sans Pro" pitchFamily="34" charset="-122"/>
                <a:cs typeface="Source Sans Pro" pitchFamily="34" charset="-120"/>
              </a:rPr>
              <a:t>Pandas, a powerful data manipulation library, allows us to efficiently work with the dataset, perform calculations, and generate informative statistics.</a:t>
            </a:r>
            <a:endParaRPr lang="en-US" sz="1401" dirty="0"/>
          </a:p>
        </p:txBody>
      </p:sp>
      <p:sp>
        <p:nvSpPr>
          <p:cNvPr id="11" name="Shape 8"/>
          <p:cNvSpPr/>
          <p:nvPr/>
        </p:nvSpPr>
        <p:spPr>
          <a:xfrm>
            <a:off x="8759190" y="1956435"/>
            <a:ext cx="2532340" cy="2803565"/>
          </a:xfrm>
          <a:prstGeom prst="roundRect">
            <a:avLst>
              <a:gd name="adj" fmla="val 4215"/>
            </a:avLst>
          </a:prstGeom>
          <a:solidFill>
            <a:srgbClr val="292828"/>
          </a:solidFill>
          <a:ln/>
        </p:spPr>
      </p:sp>
      <p:sp>
        <p:nvSpPr>
          <p:cNvPr id="12" name="Text 9"/>
          <p:cNvSpPr/>
          <p:nvPr/>
        </p:nvSpPr>
        <p:spPr>
          <a:xfrm>
            <a:off x="8937069" y="2134314"/>
            <a:ext cx="1778794" cy="278011"/>
          </a:xfrm>
          <a:prstGeom prst="rect">
            <a:avLst/>
          </a:prstGeom>
          <a:noFill/>
          <a:ln/>
        </p:spPr>
        <p:txBody>
          <a:bodyPr wrap="none" rtlCol="0" anchor="t"/>
          <a:lstStyle/>
          <a:p>
            <a:pPr marL="0" indent="0">
              <a:lnSpc>
                <a:spcPts val="2189"/>
              </a:lnSpc>
              <a:buNone/>
            </a:pPr>
            <a:r>
              <a:rPr lang="en-US" sz="1751" dirty="0">
                <a:solidFill>
                  <a:srgbClr val="AEEAB8"/>
                </a:solidFill>
                <a:latin typeface="Lora" pitchFamily="34" charset="0"/>
                <a:ea typeface="Lora" pitchFamily="34" charset="-122"/>
                <a:cs typeface="Lora" pitchFamily="34" charset="-120"/>
              </a:rPr>
              <a:t>Matplotlib</a:t>
            </a:r>
            <a:endParaRPr lang="en-US" sz="1751" dirty="0"/>
          </a:p>
        </p:txBody>
      </p:sp>
      <p:sp>
        <p:nvSpPr>
          <p:cNvPr id="13" name="Text 10"/>
          <p:cNvSpPr/>
          <p:nvPr/>
        </p:nvSpPr>
        <p:spPr>
          <a:xfrm>
            <a:off x="8937069" y="2590205"/>
            <a:ext cx="2176582" cy="1707356"/>
          </a:xfrm>
          <a:prstGeom prst="rect">
            <a:avLst/>
          </a:prstGeom>
          <a:noFill/>
          <a:ln/>
        </p:spPr>
        <p:txBody>
          <a:bodyPr wrap="square" rtlCol="0" anchor="t"/>
          <a:lstStyle/>
          <a:p>
            <a:pPr marL="0" indent="0">
              <a:lnSpc>
                <a:spcPts val="2241"/>
              </a:lnSpc>
              <a:buNone/>
            </a:pPr>
            <a:r>
              <a:rPr lang="en-US" sz="1401" dirty="0">
                <a:solidFill>
                  <a:srgbClr val="A39B8F"/>
                </a:solidFill>
                <a:latin typeface="Source Sans Pro" pitchFamily="34" charset="0"/>
                <a:ea typeface="Source Sans Pro" pitchFamily="34" charset="-122"/>
                <a:cs typeface="Source Sans Pro" pitchFamily="34" charset="-120"/>
              </a:rPr>
              <a:t>Matplotlib, a data visualization library, empowers us to create captivating plots and charts to visually represent our findings.</a:t>
            </a:r>
            <a:endParaRPr lang="en-US" sz="1401" dirty="0"/>
          </a:p>
        </p:txBody>
      </p:sp>
      <p:sp>
        <p:nvSpPr>
          <p:cNvPr id="14" name="Shape 11"/>
          <p:cNvSpPr/>
          <p:nvPr/>
        </p:nvSpPr>
        <p:spPr>
          <a:xfrm>
            <a:off x="3338751" y="4937879"/>
            <a:ext cx="3887510" cy="2803565"/>
          </a:xfrm>
          <a:prstGeom prst="roundRect">
            <a:avLst>
              <a:gd name="adj" fmla="val 3807"/>
            </a:avLst>
          </a:prstGeom>
          <a:solidFill>
            <a:srgbClr val="292828"/>
          </a:solidFill>
          <a:ln/>
        </p:spPr>
      </p:sp>
      <p:sp>
        <p:nvSpPr>
          <p:cNvPr id="15" name="Text 12"/>
          <p:cNvSpPr/>
          <p:nvPr/>
        </p:nvSpPr>
        <p:spPr>
          <a:xfrm>
            <a:off x="3516630" y="5115758"/>
            <a:ext cx="1778794" cy="278011"/>
          </a:xfrm>
          <a:prstGeom prst="rect">
            <a:avLst/>
          </a:prstGeom>
          <a:noFill/>
          <a:ln/>
        </p:spPr>
        <p:txBody>
          <a:bodyPr wrap="none" rtlCol="0" anchor="t"/>
          <a:lstStyle/>
          <a:p>
            <a:pPr marL="0" indent="0">
              <a:lnSpc>
                <a:spcPts val="2189"/>
              </a:lnSpc>
              <a:buNone/>
            </a:pPr>
            <a:r>
              <a:rPr lang="en-US" sz="1751" dirty="0">
                <a:solidFill>
                  <a:srgbClr val="AEEAB8"/>
                </a:solidFill>
                <a:latin typeface="Lora" pitchFamily="34" charset="0"/>
                <a:ea typeface="Lora" pitchFamily="34" charset="-122"/>
                <a:cs typeface="Lora" pitchFamily="34" charset="-120"/>
              </a:rPr>
              <a:t>Tableau</a:t>
            </a:r>
            <a:endParaRPr lang="en-US" sz="1751" dirty="0"/>
          </a:p>
        </p:txBody>
      </p:sp>
      <p:sp>
        <p:nvSpPr>
          <p:cNvPr id="16" name="Text 13"/>
          <p:cNvSpPr/>
          <p:nvPr/>
        </p:nvSpPr>
        <p:spPr>
          <a:xfrm>
            <a:off x="3516630" y="5571649"/>
            <a:ext cx="3531751" cy="1422797"/>
          </a:xfrm>
          <a:prstGeom prst="rect">
            <a:avLst/>
          </a:prstGeom>
          <a:noFill/>
          <a:ln/>
        </p:spPr>
        <p:txBody>
          <a:bodyPr wrap="square" rtlCol="0" anchor="t"/>
          <a:lstStyle/>
          <a:p>
            <a:pPr marL="0" indent="0">
              <a:lnSpc>
                <a:spcPts val="2241"/>
              </a:lnSpc>
              <a:buNone/>
            </a:pPr>
            <a:r>
              <a:rPr lang="en-US" sz="1401" dirty="0">
                <a:solidFill>
                  <a:srgbClr val="A39B8F"/>
                </a:solidFill>
                <a:latin typeface="Source Sans Pro" pitchFamily="34" charset="0"/>
                <a:ea typeface="Source Sans Pro" pitchFamily="34" charset="-122"/>
                <a:cs typeface="Source Sans Pro" pitchFamily="34" charset="-120"/>
              </a:rPr>
              <a:t>Tableau was used for data visualization and creating interactive dashboards. It allowed for the creation of insightful visualizations that facilitated a better understanding of the dataset and its key insights</a:t>
            </a:r>
            <a:endParaRPr lang="en-US" sz="1401" dirty="0"/>
          </a:p>
        </p:txBody>
      </p:sp>
      <p:sp>
        <p:nvSpPr>
          <p:cNvPr id="17" name="Shape 14"/>
          <p:cNvSpPr/>
          <p:nvPr/>
        </p:nvSpPr>
        <p:spPr>
          <a:xfrm>
            <a:off x="7404140" y="4937879"/>
            <a:ext cx="3887510" cy="2803565"/>
          </a:xfrm>
          <a:prstGeom prst="roundRect">
            <a:avLst>
              <a:gd name="adj" fmla="val 3807"/>
            </a:avLst>
          </a:prstGeom>
          <a:solidFill>
            <a:srgbClr val="292828"/>
          </a:solidFill>
          <a:ln/>
        </p:spPr>
      </p:sp>
      <p:sp>
        <p:nvSpPr>
          <p:cNvPr id="18" name="Text 15"/>
          <p:cNvSpPr/>
          <p:nvPr/>
        </p:nvSpPr>
        <p:spPr>
          <a:xfrm>
            <a:off x="7582019" y="5115758"/>
            <a:ext cx="1778794" cy="278011"/>
          </a:xfrm>
          <a:prstGeom prst="rect">
            <a:avLst/>
          </a:prstGeom>
          <a:noFill/>
          <a:ln/>
        </p:spPr>
        <p:txBody>
          <a:bodyPr wrap="none" rtlCol="0" anchor="t"/>
          <a:lstStyle/>
          <a:p>
            <a:pPr marL="0" indent="0">
              <a:lnSpc>
                <a:spcPts val="2189"/>
              </a:lnSpc>
              <a:buNone/>
            </a:pPr>
            <a:r>
              <a:rPr lang="en-US" sz="1751" dirty="0">
                <a:solidFill>
                  <a:srgbClr val="AEEAB8"/>
                </a:solidFill>
                <a:latin typeface="Lora" pitchFamily="34" charset="0"/>
                <a:ea typeface="Lora" pitchFamily="34" charset="-122"/>
                <a:cs typeface="Lora" pitchFamily="34" charset="-120"/>
              </a:rPr>
              <a:t>Kaggle Notebook</a:t>
            </a:r>
            <a:endParaRPr lang="en-US" sz="1751" dirty="0"/>
          </a:p>
        </p:txBody>
      </p:sp>
      <p:sp>
        <p:nvSpPr>
          <p:cNvPr id="19" name="Text 16"/>
          <p:cNvSpPr/>
          <p:nvPr/>
        </p:nvSpPr>
        <p:spPr>
          <a:xfrm>
            <a:off x="7582019" y="5571649"/>
            <a:ext cx="3531751" cy="1991916"/>
          </a:xfrm>
          <a:prstGeom prst="rect">
            <a:avLst/>
          </a:prstGeom>
          <a:noFill/>
          <a:ln/>
        </p:spPr>
        <p:txBody>
          <a:bodyPr wrap="square" rtlCol="0" anchor="t"/>
          <a:lstStyle/>
          <a:p>
            <a:pPr marL="0" indent="0">
              <a:lnSpc>
                <a:spcPts val="2241"/>
              </a:lnSpc>
              <a:buNone/>
            </a:pPr>
            <a:r>
              <a:rPr lang="en-US" sz="1401" dirty="0">
                <a:solidFill>
                  <a:srgbClr val="A39B8F"/>
                </a:solidFill>
                <a:latin typeface="Source Sans Pro" pitchFamily="34" charset="0"/>
                <a:ea typeface="Source Sans Pro" pitchFamily="34" charset="-122"/>
                <a:cs typeface="Source Sans Pro" pitchFamily="34" charset="-120"/>
              </a:rPr>
              <a:t>The Jupyter Notebook was used as the coding environment for data preprocessing, feature engineering, and regression model implementation. Python libraries and packages were utilized within Jupyter Notebook to conduct data analysis and develop predictive models.</a:t>
            </a:r>
            <a:endParaRPr lang="en-US" sz="140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4612183"/>
          </a:xfrm>
          <a:prstGeom prst="rect">
            <a:avLst/>
          </a:prstGeom>
          <a:solidFill>
            <a:srgbClr val="292828"/>
          </a:solidFill>
          <a:ln/>
        </p:spPr>
      </p:sp>
      <p:pic>
        <p:nvPicPr>
          <p:cNvPr id="4" name="Image 1" descr="preencoded.png"/>
          <p:cNvPicPr>
            <a:picLocks noChangeAspect="1"/>
          </p:cNvPicPr>
          <p:nvPr/>
        </p:nvPicPr>
        <p:blipFill>
          <a:blip r:embed="rId4"/>
          <a:stretch>
            <a:fillRect/>
          </a:stretch>
        </p:blipFill>
        <p:spPr>
          <a:xfrm>
            <a:off x="0" y="0"/>
            <a:ext cx="14630400" cy="14612183"/>
          </a:xfrm>
          <a:prstGeom prst="rect">
            <a:avLst/>
          </a:prstGeom>
        </p:spPr>
      </p:pic>
      <p:sp>
        <p:nvSpPr>
          <p:cNvPr id="5" name="Shape 1"/>
          <p:cNvSpPr/>
          <p:nvPr/>
        </p:nvSpPr>
        <p:spPr>
          <a:xfrm>
            <a:off x="0" y="0"/>
            <a:ext cx="14630400" cy="14612183"/>
          </a:xfrm>
          <a:prstGeom prst="rect">
            <a:avLst/>
          </a:prstGeom>
          <a:solidFill>
            <a:srgbClr val="292828">
              <a:alpha val="80000"/>
            </a:srgbClr>
          </a:solidFill>
          <a:ln/>
        </p:spPr>
      </p:sp>
      <p:sp>
        <p:nvSpPr>
          <p:cNvPr id="6" name="Text 2"/>
          <p:cNvSpPr/>
          <p:nvPr/>
        </p:nvSpPr>
        <p:spPr>
          <a:xfrm>
            <a:off x="3838456" y="427673"/>
            <a:ext cx="3901440" cy="486013"/>
          </a:xfrm>
          <a:prstGeom prst="rect">
            <a:avLst/>
          </a:prstGeom>
          <a:noFill/>
          <a:ln/>
        </p:spPr>
        <p:txBody>
          <a:bodyPr wrap="none" rtlCol="0" anchor="t"/>
          <a:lstStyle/>
          <a:p>
            <a:pPr marL="0" indent="0">
              <a:lnSpc>
                <a:spcPts val="3827"/>
              </a:lnSpc>
              <a:buNone/>
            </a:pPr>
            <a:r>
              <a:rPr lang="en-US" sz="3062" dirty="0">
                <a:solidFill>
                  <a:srgbClr val="AEEAB8"/>
                </a:solidFill>
                <a:latin typeface="Lora" pitchFamily="34" charset="0"/>
                <a:ea typeface="Lora" pitchFamily="34" charset="-122"/>
                <a:cs typeface="Lora" pitchFamily="34" charset="-120"/>
              </a:rPr>
              <a:t>Dataset Description : </a:t>
            </a:r>
            <a:endParaRPr lang="en-US" sz="3062" dirty="0"/>
          </a:p>
        </p:txBody>
      </p:sp>
      <p:sp>
        <p:nvSpPr>
          <p:cNvPr id="7" name="Text 3"/>
          <p:cNvSpPr/>
          <p:nvPr/>
        </p:nvSpPr>
        <p:spPr>
          <a:xfrm>
            <a:off x="3838456" y="1146929"/>
            <a:ext cx="6953488" cy="746165"/>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The dataset used in this report allows users to access music data provided via APIs. The dataset collected includes about 1 Million tracks with 19 features between 2000 and 2023. Also, there is a total of 61,445 unique artists and 82 genres in the data.. Here is a detailed description of the dataset's columns:</a:t>
            </a:r>
            <a:endParaRPr lang="en-US" sz="1225" dirty="0"/>
          </a:p>
        </p:txBody>
      </p:sp>
      <p:sp>
        <p:nvSpPr>
          <p:cNvPr id="8" name="Shape 4"/>
          <p:cNvSpPr/>
          <p:nvPr/>
        </p:nvSpPr>
        <p:spPr>
          <a:xfrm>
            <a:off x="3838456" y="2189440"/>
            <a:ext cx="349925" cy="349925"/>
          </a:xfrm>
          <a:prstGeom prst="roundRect">
            <a:avLst>
              <a:gd name="adj" fmla="val 26670"/>
            </a:avLst>
          </a:prstGeom>
          <a:solidFill>
            <a:srgbClr val="292828"/>
          </a:solidFill>
          <a:ln/>
        </p:spPr>
      </p:sp>
      <p:sp>
        <p:nvSpPr>
          <p:cNvPr id="9" name="Text 5"/>
          <p:cNvSpPr/>
          <p:nvPr/>
        </p:nvSpPr>
        <p:spPr>
          <a:xfrm>
            <a:off x="3971449" y="2218492"/>
            <a:ext cx="8382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1</a:t>
            </a:r>
            <a:endParaRPr lang="en-US" sz="1837" dirty="0"/>
          </a:p>
        </p:txBody>
      </p:sp>
      <p:sp>
        <p:nvSpPr>
          <p:cNvPr id="10" name="Text 6"/>
          <p:cNvSpPr/>
          <p:nvPr/>
        </p:nvSpPr>
        <p:spPr>
          <a:xfrm>
            <a:off x="4343876" y="2242899"/>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Popularity</a:t>
            </a:r>
            <a:endParaRPr lang="en-US" sz="1531" dirty="0"/>
          </a:p>
        </p:txBody>
      </p:sp>
      <p:sp>
        <p:nvSpPr>
          <p:cNvPr id="11" name="Text 7"/>
          <p:cNvSpPr/>
          <p:nvPr/>
        </p:nvSpPr>
        <p:spPr>
          <a:xfrm>
            <a:off x="4343876" y="2641402"/>
            <a:ext cx="1708785" cy="1492329"/>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1. The popularity score of a track on Spotify, ranging from 0 to 100, indicating its overall appeal and listener engagement.</a:t>
            </a:r>
            <a:endParaRPr lang="en-US" sz="1225" dirty="0"/>
          </a:p>
        </p:txBody>
      </p:sp>
      <p:sp>
        <p:nvSpPr>
          <p:cNvPr id="12" name="Shape 8"/>
          <p:cNvSpPr/>
          <p:nvPr/>
        </p:nvSpPr>
        <p:spPr>
          <a:xfrm>
            <a:off x="6208157" y="2189440"/>
            <a:ext cx="349925" cy="349925"/>
          </a:xfrm>
          <a:prstGeom prst="roundRect">
            <a:avLst>
              <a:gd name="adj" fmla="val 26670"/>
            </a:avLst>
          </a:prstGeom>
          <a:solidFill>
            <a:srgbClr val="292828"/>
          </a:solidFill>
          <a:ln/>
        </p:spPr>
      </p:sp>
      <p:sp>
        <p:nvSpPr>
          <p:cNvPr id="13" name="Text 9"/>
          <p:cNvSpPr/>
          <p:nvPr/>
        </p:nvSpPr>
        <p:spPr>
          <a:xfrm>
            <a:off x="6322100" y="2218492"/>
            <a:ext cx="12192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2</a:t>
            </a:r>
            <a:endParaRPr lang="en-US" sz="1837" dirty="0"/>
          </a:p>
        </p:txBody>
      </p:sp>
      <p:sp>
        <p:nvSpPr>
          <p:cNvPr id="14" name="Text 10"/>
          <p:cNvSpPr/>
          <p:nvPr/>
        </p:nvSpPr>
        <p:spPr>
          <a:xfrm>
            <a:off x="6713577" y="2242899"/>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Year</a:t>
            </a:r>
            <a:endParaRPr lang="en-US" sz="1531" dirty="0"/>
          </a:p>
        </p:txBody>
      </p:sp>
      <p:sp>
        <p:nvSpPr>
          <p:cNvPr id="15" name="Text 11"/>
          <p:cNvSpPr/>
          <p:nvPr/>
        </p:nvSpPr>
        <p:spPr>
          <a:xfrm>
            <a:off x="6713577" y="2641402"/>
            <a:ext cx="1708785" cy="1492329"/>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1. The year the track was released, providing temporal context for the analysis and allowing for trend identification over time (2000 to 2023).</a:t>
            </a:r>
            <a:endParaRPr lang="en-US" sz="1225" dirty="0"/>
          </a:p>
        </p:txBody>
      </p:sp>
      <p:sp>
        <p:nvSpPr>
          <p:cNvPr id="16" name="Shape 12"/>
          <p:cNvSpPr/>
          <p:nvPr/>
        </p:nvSpPr>
        <p:spPr>
          <a:xfrm>
            <a:off x="8577858" y="2189440"/>
            <a:ext cx="349925" cy="349925"/>
          </a:xfrm>
          <a:prstGeom prst="roundRect">
            <a:avLst>
              <a:gd name="adj" fmla="val 26670"/>
            </a:avLst>
          </a:prstGeom>
          <a:solidFill>
            <a:srgbClr val="292828"/>
          </a:solidFill>
          <a:ln/>
        </p:spPr>
      </p:sp>
      <p:sp>
        <p:nvSpPr>
          <p:cNvPr id="17" name="Text 13"/>
          <p:cNvSpPr/>
          <p:nvPr/>
        </p:nvSpPr>
        <p:spPr>
          <a:xfrm>
            <a:off x="8687991" y="2218492"/>
            <a:ext cx="12954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3</a:t>
            </a:r>
            <a:endParaRPr lang="en-US" sz="1837" dirty="0"/>
          </a:p>
        </p:txBody>
      </p:sp>
      <p:sp>
        <p:nvSpPr>
          <p:cNvPr id="18" name="Text 14"/>
          <p:cNvSpPr/>
          <p:nvPr/>
        </p:nvSpPr>
        <p:spPr>
          <a:xfrm>
            <a:off x="9083278" y="2242899"/>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Danceability</a:t>
            </a:r>
            <a:endParaRPr lang="en-US" sz="1531" dirty="0"/>
          </a:p>
        </p:txBody>
      </p:sp>
      <p:sp>
        <p:nvSpPr>
          <p:cNvPr id="19" name="Text 15"/>
          <p:cNvSpPr/>
          <p:nvPr/>
        </p:nvSpPr>
        <p:spPr>
          <a:xfrm>
            <a:off x="9083278" y="2641402"/>
            <a:ext cx="1708785" cy="1492329"/>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A metric representing the suitability of a track for dancing, with values ranging from 0.0 (least danceable) to 1.0 (most danceable).</a:t>
            </a:r>
            <a:endParaRPr lang="en-US" sz="1225" dirty="0"/>
          </a:p>
        </p:txBody>
      </p:sp>
      <p:sp>
        <p:nvSpPr>
          <p:cNvPr id="20" name="Shape 16"/>
          <p:cNvSpPr/>
          <p:nvPr/>
        </p:nvSpPr>
        <p:spPr>
          <a:xfrm>
            <a:off x="3838456" y="4410670"/>
            <a:ext cx="349925" cy="349925"/>
          </a:xfrm>
          <a:prstGeom prst="roundRect">
            <a:avLst>
              <a:gd name="adj" fmla="val 26670"/>
            </a:avLst>
          </a:prstGeom>
          <a:solidFill>
            <a:srgbClr val="292828"/>
          </a:solidFill>
          <a:ln/>
        </p:spPr>
      </p:sp>
      <p:sp>
        <p:nvSpPr>
          <p:cNvPr id="21" name="Text 17"/>
          <p:cNvSpPr/>
          <p:nvPr/>
        </p:nvSpPr>
        <p:spPr>
          <a:xfrm>
            <a:off x="3948589" y="4439722"/>
            <a:ext cx="12954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4</a:t>
            </a:r>
            <a:endParaRPr lang="en-US" sz="1837" dirty="0"/>
          </a:p>
        </p:txBody>
      </p:sp>
      <p:sp>
        <p:nvSpPr>
          <p:cNvPr id="22" name="Text 18"/>
          <p:cNvSpPr/>
          <p:nvPr/>
        </p:nvSpPr>
        <p:spPr>
          <a:xfrm>
            <a:off x="4343876" y="4464129"/>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Energy</a:t>
            </a:r>
            <a:endParaRPr lang="en-US" sz="1531" dirty="0"/>
          </a:p>
        </p:txBody>
      </p:sp>
      <p:sp>
        <p:nvSpPr>
          <p:cNvPr id="23" name="Text 19"/>
          <p:cNvSpPr/>
          <p:nvPr/>
        </p:nvSpPr>
        <p:spPr>
          <a:xfrm>
            <a:off x="4343876" y="4862632"/>
            <a:ext cx="1708785" cy="1243608"/>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A perceptual measure of the intensity and activity of a track, with values from 0.0 (low energy) to 1.0 (high energy).</a:t>
            </a:r>
            <a:endParaRPr lang="en-US" sz="1225" dirty="0"/>
          </a:p>
        </p:txBody>
      </p:sp>
      <p:sp>
        <p:nvSpPr>
          <p:cNvPr id="24" name="Text 20"/>
          <p:cNvSpPr/>
          <p:nvPr/>
        </p:nvSpPr>
        <p:spPr>
          <a:xfrm>
            <a:off x="4343876" y="6246138"/>
            <a:ext cx="1708785" cy="248722"/>
          </a:xfrm>
          <a:prstGeom prst="rect">
            <a:avLst/>
          </a:prstGeom>
          <a:noFill/>
          <a:ln/>
        </p:spPr>
        <p:txBody>
          <a:bodyPr wrap="none" rtlCol="0" anchor="t"/>
          <a:lstStyle/>
          <a:p>
            <a:pPr marL="0" indent="0">
              <a:lnSpc>
                <a:spcPts val="1960"/>
              </a:lnSpc>
              <a:buNone/>
            </a:pPr>
            <a:endParaRPr lang="en-US" sz="1225" dirty="0"/>
          </a:p>
        </p:txBody>
      </p:sp>
      <p:sp>
        <p:nvSpPr>
          <p:cNvPr id="25" name="Shape 21"/>
          <p:cNvSpPr/>
          <p:nvPr/>
        </p:nvSpPr>
        <p:spPr>
          <a:xfrm>
            <a:off x="6208157" y="4410670"/>
            <a:ext cx="349925" cy="349925"/>
          </a:xfrm>
          <a:prstGeom prst="roundRect">
            <a:avLst>
              <a:gd name="adj" fmla="val 26670"/>
            </a:avLst>
          </a:prstGeom>
          <a:solidFill>
            <a:srgbClr val="292828"/>
          </a:solidFill>
          <a:ln/>
        </p:spPr>
      </p:sp>
      <p:sp>
        <p:nvSpPr>
          <p:cNvPr id="26" name="Text 22"/>
          <p:cNvSpPr/>
          <p:nvPr/>
        </p:nvSpPr>
        <p:spPr>
          <a:xfrm>
            <a:off x="6318290" y="4439722"/>
            <a:ext cx="12954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5</a:t>
            </a:r>
            <a:endParaRPr lang="en-US" sz="1837" dirty="0"/>
          </a:p>
        </p:txBody>
      </p:sp>
      <p:sp>
        <p:nvSpPr>
          <p:cNvPr id="27" name="Text 23"/>
          <p:cNvSpPr/>
          <p:nvPr/>
        </p:nvSpPr>
        <p:spPr>
          <a:xfrm>
            <a:off x="6713577" y="4464129"/>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Key</a:t>
            </a:r>
            <a:endParaRPr lang="en-US" sz="1531" dirty="0"/>
          </a:p>
        </p:txBody>
      </p:sp>
      <p:sp>
        <p:nvSpPr>
          <p:cNvPr id="28" name="Text 24"/>
          <p:cNvSpPr/>
          <p:nvPr/>
        </p:nvSpPr>
        <p:spPr>
          <a:xfrm>
            <a:off x="6713577" y="4862632"/>
            <a:ext cx="1708785" cy="1492329"/>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The key in which the track is composed, represented on a numerical scale from -1 to -11, indicating various musical keys.</a:t>
            </a:r>
            <a:endParaRPr lang="en-US" sz="1225" dirty="0"/>
          </a:p>
        </p:txBody>
      </p:sp>
      <p:sp>
        <p:nvSpPr>
          <p:cNvPr id="29" name="Text 25"/>
          <p:cNvSpPr/>
          <p:nvPr/>
        </p:nvSpPr>
        <p:spPr>
          <a:xfrm>
            <a:off x="6713577" y="6494859"/>
            <a:ext cx="1708785" cy="248722"/>
          </a:xfrm>
          <a:prstGeom prst="rect">
            <a:avLst/>
          </a:prstGeom>
          <a:noFill/>
          <a:ln/>
        </p:spPr>
        <p:txBody>
          <a:bodyPr wrap="none" rtlCol="0" anchor="t"/>
          <a:lstStyle/>
          <a:p>
            <a:pPr marL="0" indent="0">
              <a:lnSpc>
                <a:spcPts val="1960"/>
              </a:lnSpc>
              <a:buNone/>
            </a:pPr>
            <a:endParaRPr lang="en-US" sz="1225" dirty="0"/>
          </a:p>
        </p:txBody>
      </p:sp>
      <p:sp>
        <p:nvSpPr>
          <p:cNvPr id="30" name="Shape 26"/>
          <p:cNvSpPr/>
          <p:nvPr/>
        </p:nvSpPr>
        <p:spPr>
          <a:xfrm>
            <a:off x="8577858" y="4410670"/>
            <a:ext cx="349925" cy="349925"/>
          </a:xfrm>
          <a:prstGeom prst="roundRect">
            <a:avLst>
              <a:gd name="adj" fmla="val 26670"/>
            </a:avLst>
          </a:prstGeom>
          <a:solidFill>
            <a:srgbClr val="292828"/>
          </a:solidFill>
          <a:ln/>
        </p:spPr>
      </p:sp>
      <p:sp>
        <p:nvSpPr>
          <p:cNvPr id="31" name="Text 27"/>
          <p:cNvSpPr/>
          <p:nvPr/>
        </p:nvSpPr>
        <p:spPr>
          <a:xfrm>
            <a:off x="8684181" y="4439722"/>
            <a:ext cx="13716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6</a:t>
            </a:r>
            <a:endParaRPr lang="en-US" sz="1837" dirty="0"/>
          </a:p>
        </p:txBody>
      </p:sp>
      <p:sp>
        <p:nvSpPr>
          <p:cNvPr id="32" name="Text 28"/>
          <p:cNvSpPr/>
          <p:nvPr/>
        </p:nvSpPr>
        <p:spPr>
          <a:xfrm>
            <a:off x="9083278" y="4464129"/>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Loudness:</a:t>
            </a:r>
            <a:endParaRPr lang="en-US" sz="1531" dirty="0"/>
          </a:p>
        </p:txBody>
      </p:sp>
      <p:sp>
        <p:nvSpPr>
          <p:cNvPr id="33" name="Text 29"/>
          <p:cNvSpPr/>
          <p:nvPr/>
        </p:nvSpPr>
        <p:spPr>
          <a:xfrm>
            <a:off x="9083278" y="4862632"/>
            <a:ext cx="1708785" cy="994886"/>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The overall loudness of the track in decibels (dB), ranging from -60 (quietest) to 0 (loudest).</a:t>
            </a:r>
            <a:endParaRPr lang="en-US" sz="1225" dirty="0"/>
          </a:p>
        </p:txBody>
      </p:sp>
      <p:sp>
        <p:nvSpPr>
          <p:cNvPr id="34" name="Text 30"/>
          <p:cNvSpPr/>
          <p:nvPr/>
        </p:nvSpPr>
        <p:spPr>
          <a:xfrm>
            <a:off x="9083278" y="5997416"/>
            <a:ext cx="1708785" cy="248722"/>
          </a:xfrm>
          <a:prstGeom prst="rect">
            <a:avLst/>
          </a:prstGeom>
          <a:noFill/>
          <a:ln/>
        </p:spPr>
        <p:txBody>
          <a:bodyPr wrap="none" rtlCol="0" anchor="t"/>
          <a:lstStyle/>
          <a:p>
            <a:pPr marL="0" indent="0">
              <a:lnSpc>
                <a:spcPts val="1960"/>
              </a:lnSpc>
              <a:buNone/>
            </a:pPr>
            <a:endParaRPr lang="en-US" sz="1225" dirty="0"/>
          </a:p>
        </p:txBody>
      </p:sp>
      <p:sp>
        <p:nvSpPr>
          <p:cNvPr id="35" name="Shape 31"/>
          <p:cNvSpPr/>
          <p:nvPr/>
        </p:nvSpPr>
        <p:spPr>
          <a:xfrm>
            <a:off x="3838456" y="7020520"/>
            <a:ext cx="349925" cy="349925"/>
          </a:xfrm>
          <a:prstGeom prst="roundRect">
            <a:avLst>
              <a:gd name="adj" fmla="val 26670"/>
            </a:avLst>
          </a:prstGeom>
          <a:solidFill>
            <a:srgbClr val="292828"/>
          </a:solidFill>
          <a:ln/>
        </p:spPr>
      </p:sp>
      <p:sp>
        <p:nvSpPr>
          <p:cNvPr id="36" name="Text 32"/>
          <p:cNvSpPr/>
          <p:nvPr/>
        </p:nvSpPr>
        <p:spPr>
          <a:xfrm>
            <a:off x="3960019" y="7049572"/>
            <a:ext cx="10668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7</a:t>
            </a:r>
            <a:endParaRPr lang="en-US" sz="1837" dirty="0"/>
          </a:p>
        </p:txBody>
      </p:sp>
      <p:sp>
        <p:nvSpPr>
          <p:cNvPr id="37" name="Text 33"/>
          <p:cNvSpPr/>
          <p:nvPr/>
        </p:nvSpPr>
        <p:spPr>
          <a:xfrm>
            <a:off x="4343876" y="7073979"/>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Mode:</a:t>
            </a:r>
            <a:endParaRPr lang="en-US" sz="1531" dirty="0"/>
          </a:p>
        </p:txBody>
      </p:sp>
      <p:sp>
        <p:nvSpPr>
          <p:cNvPr id="38" name="Text 34"/>
          <p:cNvSpPr/>
          <p:nvPr/>
        </p:nvSpPr>
        <p:spPr>
          <a:xfrm>
            <a:off x="4343876" y="7472482"/>
            <a:ext cx="1708785" cy="1492329"/>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A binary indicator representing the modality of the track, where 1 signifies a major key and 0 indicates a minor key.</a:t>
            </a:r>
            <a:endParaRPr lang="en-US" sz="1225" dirty="0"/>
          </a:p>
        </p:txBody>
      </p:sp>
      <p:sp>
        <p:nvSpPr>
          <p:cNvPr id="39" name="Shape 35"/>
          <p:cNvSpPr/>
          <p:nvPr/>
        </p:nvSpPr>
        <p:spPr>
          <a:xfrm>
            <a:off x="6208157" y="7020520"/>
            <a:ext cx="349925" cy="349925"/>
          </a:xfrm>
          <a:prstGeom prst="roundRect">
            <a:avLst>
              <a:gd name="adj" fmla="val 26670"/>
            </a:avLst>
          </a:prstGeom>
          <a:solidFill>
            <a:srgbClr val="292828"/>
          </a:solidFill>
          <a:ln/>
        </p:spPr>
      </p:sp>
      <p:sp>
        <p:nvSpPr>
          <p:cNvPr id="40" name="Text 36"/>
          <p:cNvSpPr/>
          <p:nvPr/>
        </p:nvSpPr>
        <p:spPr>
          <a:xfrm>
            <a:off x="6318290" y="7049572"/>
            <a:ext cx="12954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8</a:t>
            </a:r>
            <a:endParaRPr lang="en-US" sz="1837" dirty="0"/>
          </a:p>
        </p:txBody>
      </p:sp>
      <p:sp>
        <p:nvSpPr>
          <p:cNvPr id="41" name="Text 37"/>
          <p:cNvSpPr/>
          <p:nvPr/>
        </p:nvSpPr>
        <p:spPr>
          <a:xfrm>
            <a:off x="6713577" y="7073979"/>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Speechiness:</a:t>
            </a:r>
            <a:endParaRPr lang="en-US" sz="1531" dirty="0"/>
          </a:p>
        </p:txBody>
      </p:sp>
      <p:sp>
        <p:nvSpPr>
          <p:cNvPr id="42" name="Text 38"/>
          <p:cNvSpPr/>
          <p:nvPr/>
        </p:nvSpPr>
        <p:spPr>
          <a:xfrm>
            <a:off x="6713577" y="7472482"/>
            <a:ext cx="1708785" cy="1492329"/>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The presence of spoken words in the track, with values ranging from 0.0 to 1.0, reflecting the extent to which the track contains spoken vocals.</a:t>
            </a:r>
            <a:endParaRPr lang="en-US" sz="1225" dirty="0"/>
          </a:p>
        </p:txBody>
      </p:sp>
      <p:sp>
        <p:nvSpPr>
          <p:cNvPr id="43" name="Text 39"/>
          <p:cNvSpPr/>
          <p:nvPr/>
        </p:nvSpPr>
        <p:spPr>
          <a:xfrm>
            <a:off x="6713577" y="9104709"/>
            <a:ext cx="1708785" cy="248722"/>
          </a:xfrm>
          <a:prstGeom prst="rect">
            <a:avLst/>
          </a:prstGeom>
          <a:noFill/>
          <a:ln/>
        </p:spPr>
        <p:txBody>
          <a:bodyPr wrap="none" rtlCol="0" anchor="t"/>
          <a:lstStyle/>
          <a:p>
            <a:pPr marL="0" indent="0">
              <a:lnSpc>
                <a:spcPts val="1960"/>
              </a:lnSpc>
              <a:buNone/>
            </a:pPr>
            <a:endParaRPr lang="en-US" sz="1225" dirty="0"/>
          </a:p>
        </p:txBody>
      </p:sp>
      <p:sp>
        <p:nvSpPr>
          <p:cNvPr id="44" name="Shape 40"/>
          <p:cNvSpPr/>
          <p:nvPr/>
        </p:nvSpPr>
        <p:spPr>
          <a:xfrm>
            <a:off x="8577858" y="7020520"/>
            <a:ext cx="349925" cy="349925"/>
          </a:xfrm>
          <a:prstGeom prst="roundRect">
            <a:avLst>
              <a:gd name="adj" fmla="val 26670"/>
            </a:avLst>
          </a:prstGeom>
          <a:solidFill>
            <a:srgbClr val="292828"/>
          </a:solidFill>
          <a:ln/>
        </p:spPr>
      </p:sp>
      <p:sp>
        <p:nvSpPr>
          <p:cNvPr id="45" name="Text 41"/>
          <p:cNvSpPr/>
          <p:nvPr/>
        </p:nvSpPr>
        <p:spPr>
          <a:xfrm>
            <a:off x="8684181" y="7049572"/>
            <a:ext cx="13716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9</a:t>
            </a:r>
            <a:endParaRPr lang="en-US" sz="1837" dirty="0"/>
          </a:p>
        </p:txBody>
      </p:sp>
      <p:sp>
        <p:nvSpPr>
          <p:cNvPr id="46" name="Text 42"/>
          <p:cNvSpPr/>
          <p:nvPr/>
        </p:nvSpPr>
        <p:spPr>
          <a:xfrm>
            <a:off x="9083278" y="7073979"/>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Acousticness:</a:t>
            </a:r>
            <a:endParaRPr lang="en-US" sz="1531" dirty="0"/>
          </a:p>
        </p:txBody>
      </p:sp>
      <p:sp>
        <p:nvSpPr>
          <p:cNvPr id="47" name="Text 43"/>
          <p:cNvSpPr/>
          <p:nvPr/>
        </p:nvSpPr>
        <p:spPr>
          <a:xfrm>
            <a:off x="9083278" y="7472482"/>
            <a:ext cx="1708785" cy="1492329"/>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A confidence measure from 0 to 1 of whether the track is acoustic, where 0 represents non-acoustic and 1 denotes purely acoustic.</a:t>
            </a:r>
            <a:endParaRPr lang="en-US" sz="1225" dirty="0"/>
          </a:p>
        </p:txBody>
      </p:sp>
      <p:sp>
        <p:nvSpPr>
          <p:cNvPr id="48" name="Text 44"/>
          <p:cNvSpPr/>
          <p:nvPr/>
        </p:nvSpPr>
        <p:spPr>
          <a:xfrm>
            <a:off x="9083278" y="9104709"/>
            <a:ext cx="1708785" cy="248722"/>
          </a:xfrm>
          <a:prstGeom prst="rect">
            <a:avLst/>
          </a:prstGeom>
          <a:noFill/>
          <a:ln/>
        </p:spPr>
        <p:txBody>
          <a:bodyPr wrap="none" rtlCol="0" anchor="t"/>
          <a:lstStyle/>
          <a:p>
            <a:pPr marL="0" indent="0">
              <a:lnSpc>
                <a:spcPts val="1960"/>
              </a:lnSpc>
              <a:buNone/>
            </a:pPr>
            <a:endParaRPr lang="en-US" sz="1225" dirty="0"/>
          </a:p>
        </p:txBody>
      </p:sp>
      <p:sp>
        <p:nvSpPr>
          <p:cNvPr id="49" name="Shape 45"/>
          <p:cNvSpPr/>
          <p:nvPr/>
        </p:nvSpPr>
        <p:spPr>
          <a:xfrm>
            <a:off x="3838456" y="9630370"/>
            <a:ext cx="349925" cy="349925"/>
          </a:xfrm>
          <a:prstGeom prst="roundRect">
            <a:avLst>
              <a:gd name="adj" fmla="val 26670"/>
            </a:avLst>
          </a:prstGeom>
          <a:solidFill>
            <a:srgbClr val="292828"/>
          </a:solidFill>
          <a:ln/>
        </p:spPr>
      </p:sp>
      <p:sp>
        <p:nvSpPr>
          <p:cNvPr id="50" name="Text 46"/>
          <p:cNvSpPr/>
          <p:nvPr/>
        </p:nvSpPr>
        <p:spPr>
          <a:xfrm>
            <a:off x="3899059" y="9659422"/>
            <a:ext cx="22860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10</a:t>
            </a:r>
            <a:endParaRPr lang="en-US" sz="1837" dirty="0"/>
          </a:p>
        </p:txBody>
      </p:sp>
      <p:sp>
        <p:nvSpPr>
          <p:cNvPr id="51" name="Text 47"/>
          <p:cNvSpPr/>
          <p:nvPr/>
        </p:nvSpPr>
        <p:spPr>
          <a:xfrm>
            <a:off x="4343876" y="9683829"/>
            <a:ext cx="1691640"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Instrumentalness:</a:t>
            </a:r>
            <a:endParaRPr lang="en-US" sz="1531" dirty="0"/>
          </a:p>
        </p:txBody>
      </p:sp>
      <p:sp>
        <p:nvSpPr>
          <p:cNvPr id="52" name="Text 48"/>
          <p:cNvSpPr/>
          <p:nvPr/>
        </p:nvSpPr>
        <p:spPr>
          <a:xfrm>
            <a:off x="4343876" y="10082332"/>
            <a:ext cx="1708785" cy="1741051"/>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A metric indicating the extent to which the track contains no vocals, with values ranging from 0.0 to 1.0, where 1.0 indicates a completely instrumental track.</a:t>
            </a:r>
            <a:endParaRPr lang="en-US" sz="1225" dirty="0"/>
          </a:p>
        </p:txBody>
      </p:sp>
      <p:sp>
        <p:nvSpPr>
          <p:cNvPr id="53" name="Shape 49"/>
          <p:cNvSpPr/>
          <p:nvPr/>
        </p:nvSpPr>
        <p:spPr>
          <a:xfrm>
            <a:off x="6208157" y="9630370"/>
            <a:ext cx="349925" cy="349925"/>
          </a:xfrm>
          <a:prstGeom prst="roundRect">
            <a:avLst>
              <a:gd name="adj" fmla="val 26670"/>
            </a:avLst>
          </a:prstGeom>
          <a:solidFill>
            <a:srgbClr val="292828"/>
          </a:solidFill>
          <a:ln/>
        </p:spPr>
      </p:sp>
      <p:sp>
        <p:nvSpPr>
          <p:cNvPr id="54" name="Text 50"/>
          <p:cNvSpPr/>
          <p:nvPr/>
        </p:nvSpPr>
        <p:spPr>
          <a:xfrm>
            <a:off x="6299240" y="9659422"/>
            <a:ext cx="16764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11</a:t>
            </a:r>
            <a:endParaRPr lang="en-US" sz="1837" dirty="0"/>
          </a:p>
        </p:txBody>
      </p:sp>
      <p:sp>
        <p:nvSpPr>
          <p:cNvPr id="55" name="Text 51"/>
          <p:cNvSpPr/>
          <p:nvPr/>
        </p:nvSpPr>
        <p:spPr>
          <a:xfrm>
            <a:off x="6713577" y="9683829"/>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Liveness:</a:t>
            </a:r>
            <a:endParaRPr lang="en-US" sz="1531" dirty="0"/>
          </a:p>
        </p:txBody>
      </p:sp>
      <p:sp>
        <p:nvSpPr>
          <p:cNvPr id="56" name="Text 52"/>
          <p:cNvSpPr/>
          <p:nvPr/>
        </p:nvSpPr>
        <p:spPr>
          <a:xfrm>
            <a:off x="6713577" y="10082332"/>
            <a:ext cx="1708785" cy="1741051"/>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A measure of the presence of an audience in the recording, with values ranging from 0.0 to 1.0, representing the likelihood of live audience presence.</a:t>
            </a:r>
            <a:endParaRPr lang="en-US" sz="1225" dirty="0"/>
          </a:p>
        </p:txBody>
      </p:sp>
      <p:sp>
        <p:nvSpPr>
          <p:cNvPr id="57" name="Shape 53"/>
          <p:cNvSpPr/>
          <p:nvPr/>
        </p:nvSpPr>
        <p:spPr>
          <a:xfrm>
            <a:off x="8577858" y="9630370"/>
            <a:ext cx="349925" cy="349925"/>
          </a:xfrm>
          <a:prstGeom prst="roundRect">
            <a:avLst>
              <a:gd name="adj" fmla="val 26670"/>
            </a:avLst>
          </a:prstGeom>
          <a:solidFill>
            <a:srgbClr val="292828"/>
          </a:solidFill>
          <a:ln/>
        </p:spPr>
      </p:sp>
      <p:sp>
        <p:nvSpPr>
          <p:cNvPr id="58" name="Text 54"/>
          <p:cNvSpPr/>
          <p:nvPr/>
        </p:nvSpPr>
        <p:spPr>
          <a:xfrm>
            <a:off x="8649891" y="9659422"/>
            <a:ext cx="20574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12</a:t>
            </a:r>
            <a:endParaRPr lang="en-US" sz="1837" dirty="0"/>
          </a:p>
        </p:txBody>
      </p:sp>
      <p:sp>
        <p:nvSpPr>
          <p:cNvPr id="59" name="Text 55"/>
          <p:cNvSpPr/>
          <p:nvPr/>
        </p:nvSpPr>
        <p:spPr>
          <a:xfrm>
            <a:off x="9083278" y="9683829"/>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Valence:</a:t>
            </a:r>
            <a:endParaRPr lang="en-US" sz="1531" dirty="0"/>
          </a:p>
        </p:txBody>
      </p:sp>
      <p:sp>
        <p:nvSpPr>
          <p:cNvPr id="60" name="Text 56"/>
          <p:cNvSpPr/>
          <p:nvPr/>
        </p:nvSpPr>
        <p:spPr>
          <a:xfrm>
            <a:off x="9083278" y="10082332"/>
            <a:ext cx="1708785" cy="1243608"/>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A measure of the musical positiveness conveyed by a track, with values from 0.0 (negative) to 1.0 (positive).</a:t>
            </a:r>
            <a:endParaRPr lang="en-US" sz="1225" dirty="0"/>
          </a:p>
        </p:txBody>
      </p:sp>
      <p:sp>
        <p:nvSpPr>
          <p:cNvPr id="61" name="Text 57"/>
          <p:cNvSpPr/>
          <p:nvPr/>
        </p:nvSpPr>
        <p:spPr>
          <a:xfrm>
            <a:off x="9083278" y="11465838"/>
            <a:ext cx="1708785" cy="248722"/>
          </a:xfrm>
          <a:prstGeom prst="rect">
            <a:avLst/>
          </a:prstGeom>
          <a:noFill/>
          <a:ln/>
        </p:spPr>
        <p:txBody>
          <a:bodyPr wrap="none" rtlCol="0" anchor="t"/>
          <a:lstStyle/>
          <a:p>
            <a:pPr marL="0" indent="0">
              <a:lnSpc>
                <a:spcPts val="1960"/>
              </a:lnSpc>
              <a:buNone/>
            </a:pPr>
            <a:endParaRPr lang="en-US" sz="1225" dirty="0"/>
          </a:p>
        </p:txBody>
      </p:sp>
      <p:sp>
        <p:nvSpPr>
          <p:cNvPr id="62" name="Shape 58"/>
          <p:cNvSpPr/>
          <p:nvPr/>
        </p:nvSpPr>
        <p:spPr>
          <a:xfrm>
            <a:off x="3838456" y="12100322"/>
            <a:ext cx="349925" cy="349925"/>
          </a:xfrm>
          <a:prstGeom prst="roundRect">
            <a:avLst>
              <a:gd name="adj" fmla="val 26670"/>
            </a:avLst>
          </a:prstGeom>
          <a:solidFill>
            <a:srgbClr val="292828"/>
          </a:solidFill>
          <a:ln/>
        </p:spPr>
      </p:sp>
      <p:sp>
        <p:nvSpPr>
          <p:cNvPr id="63" name="Text 59"/>
          <p:cNvSpPr/>
          <p:nvPr/>
        </p:nvSpPr>
        <p:spPr>
          <a:xfrm>
            <a:off x="3906679" y="12129373"/>
            <a:ext cx="21336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13</a:t>
            </a:r>
            <a:endParaRPr lang="en-US" sz="1837" dirty="0"/>
          </a:p>
        </p:txBody>
      </p:sp>
      <p:sp>
        <p:nvSpPr>
          <p:cNvPr id="64" name="Text 60"/>
          <p:cNvSpPr/>
          <p:nvPr/>
        </p:nvSpPr>
        <p:spPr>
          <a:xfrm>
            <a:off x="4343876" y="12153781"/>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Tempo:</a:t>
            </a:r>
            <a:endParaRPr lang="en-US" sz="1531" dirty="0"/>
          </a:p>
        </p:txBody>
      </p:sp>
      <p:sp>
        <p:nvSpPr>
          <p:cNvPr id="65" name="Text 61"/>
          <p:cNvSpPr/>
          <p:nvPr/>
        </p:nvSpPr>
        <p:spPr>
          <a:xfrm>
            <a:off x="4343876" y="12552283"/>
            <a:ext cx="1708785" cy="1243608"/>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The tempo of the track in beats per minute (BPM), providing insight into the overall pace and rhythm of the music.</a:t>
            </a:r>
            <a:endParaRPr lang="en-US" sz="1225" dirty="0"/>
          </a:p>
        </p:txBody>
      </p:sp>
      <p:sp>
        <p:nvSpPr>
          <p:cNvPr id="66" name="Text 62"/>
          <p:cNvSpPr/>
          <p:nvPr/>
        </p:nvSpPr>
        <p:spPr>
          <a:xfrm>
            <a:off x="4343876" y="13935789"/>
            <a:ext cx="1708785" cy="248722"/>
          </a:xfrm>
          <a:prstGeom prst="rect">
            <a:avLst/>
          </a:prstGeom>
          <a:noFill/>
          <a:ln/>
        </p:spPr>
        <p:txBody>
          <a:bodyPr wrap="none" rtlCol="0" anchor="t"/>
          <a:lstStyle/>
          <a:p>
            <a:pPr marL="0" indent="0">
              <a:lnSpc>
                <a:spcPts val="1960"/>
              </a:lnSpc>
              <a:buNone/>
            </a:pPr>
            <a:endParaRPr lang="en-US" sz="1225" dirty="0"/>
          </a:p>
        </p:txBody>
      </p:sp>
      <p:sp>
        <p:nvSpPr>
          <p:cNvPr id="67" name="Shape 63"/>
          <p:cNvSpPr/>
          <p:nvPr/>
        </p:nvSpPr>
        <p:spPr>
          <a:xfrm>
            <a:off x="6208157" y="12100322"/>
            <a:ext cx="349925" cy="349925"/>
          </a:xfrm>
          <a:prstGeom prst="roundRect">
            <a:avLst>
              <a:gd name="adj" fmla="val 26670"/>
            </a:avLst>
          </a:prstGeom>
          <a:solidFill>
            <a:srgbClr val="292828"/>
          </a:solidFill>
          <a:ln/>
        </p:spPr>
      </p:sp>
      <p:sp>
        <p:nvSpPr>
          <p:cNvPr id="68" name="Text 64"/>
          <p:cNvSpPr/>
          <p:nvPr/>
        </p:nvSpPr>
        <p:spPr>
          <a:xfrm>
            <a:off x="6276380" y="12129373"/>
            <a:ext cx="21336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14</a:t>
            </a:r>
            <a:endParaRPr lang="en-US" sz="1837" dirty="0"/>
          </a:p>
        </p:txBody>
      </p:sp>
      <p:sp>
        <p:nvSpPr>
          <p:cNvPr id="69" name="Text 65"/>
          <p:cNvSpPr/>
          <p:nvPr/>
        </p:nvSpPr>
        <p:spPr>
          <a:xfrm>
            <a:off x="6713577" y="12153781"/>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Time Signature:</a:t>
            </a:r>
            <a:endParaRPr lang="en-US" sz="1531" dirty="0"/>
          </a:p>
        </p:txBody>
      </p:sp>
      <p:sp>
        <p:nvSpPr>
          <p:cNvPr id="70" name="Text 66"/>
          <p:cNvSpPr/>
          <p:nvPr/>
        </p:nvSpPr>
        <p:spPr>
          <a:xfrm>
            <a:off x="6713577" y="12552283"/>
            <a:ext cx="1708785" cy="1492329"/>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An estimated time signature of the track, with values ranging from 3 to 7, indicating the number of beats in each bar.</a:t>
            </a:r>
            <a:endParaRPr lang="en-US" sz="1225" dirty="0"/>
          </a:p>
        </p:txBody>
      </p:sp>
      <p:sp>
        <p:nvSpPr>
          <p:cNvPr id="71" name="Shape 67"/>
          <p:cNvSpPr/>
          <p:nvPr/>
        </p:nvSpPr>
        <p:spPr>
          <a:xfrm>
            <a:off x="8577858" y="12100322"/>
            <a:ext cx="349925" cy="349925"/>
          </a:xfrm>
          <a:prstGeom prst="roundRect">
            <a:avLst>
              <a:gd name="adj" fmla="val 26670"/>
            </a:avLst>
          </a:prstGeom>
          <a:solidFill>
            <a:srgbClr val="292828"/>
          </a:solidFill>
          <a:ln/>
        </p:spPr>
      </p:sp>
      <p:sp>
        <p:nvSpPr>
          <p:cNvPr id="72" name="Text 68"/>
          <p:cNvSpPr/>
          <p:nvPr/>
        </p:nvSpPr>
        <p:spPr>
          <a:xfrm>
            <a:off x="8646081" y="12129373"/>
            <a:ext cx="21336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15</a:t>
            </a:r>
            <a:endParaRPr lang="en-US" sz="1837" dirty="0"/>
          </a:p>
        </p:txBody>
      </p:sp>
      <p:sp>
        <p:nvSpPr>
          <p:cNvPr id="73" name="Text 69"/>
          <p:cNvSpPr/>
          <p:nvPr/>
        </p:nvSpPr>
        <p:spPr>
          <a:xfrm>
            <a:off x="9083278" y="12153781"/>
            <a:ext cx="1555313" cy="243007"/>
          </a:xfrm>
          <a:prstGeom prst="rect">
            <a:avLst/>
          </a:prstGeom>
          <a:noFill/>
          <a:ln/>
        </p:spPr>
        <p:txBody>
          <a:bodyPr wrap="none" rtlCol="0" anchor="t"/>
          <a:lstStyle/>
          <a:p>
            <a:pPr marL="0" indent="0">
              <a:lnSpc>
                <a:spcPts val="1914"/>
              </a:lnSpc>
              <a:buNone/>
            </a:pPr>
            <a:r>
              <a:rPr lang="en-US" sz="1531" b="1" dirty="0">
                <a:solidFill>
                  <a:srgbClr val="AEEAB8"/>
                </a:solidFill>
                <a:latin typeface="Lora" pitchFamily="34" charset="0"/>
                <a:ea typeface="Lora" pitchFamily="34" charset="-122"/>
                <a:cs typeface="Lora" pitchFamily="34" charset="-120"/>
              </a:rPr>
              <a:t>Duration ms:</a:t>
            </a:r>
            <a:endParaRPr lang="en-US" sz="1531" dirty="0"/>
          </a:p>
        </p:txBody>
      </p:sp>
      <p:sp>
        <p:nvSpPr>
          <p:cNvPr id="74" name="Text 70"/>
          <p:cNvSpPr/>
          <p:nvPr/>
        </p:nvSpPr>
        <p:spPr>
          <a:xfrm>
            <a:off x="9083278" y="12552283"/>
            <a:ext cx="1708785" cy="994886"/>
          </a:xfrm>
          <a:prstGeom prst="rect">
            <a:avLst/>
          </a:prstGeom>
          <a:noFill/>
          <a:ln/>
        </p:spPr>
        <p:txBody>
          <a:bodyPr wrap="square" rtlCol="0" anchor="t"/>
          <a:lstStyle/>
          <a:p>
            <a:pPr marL="0" indent="0">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The duration of the track in milliseconds, providing the total length of the song.</a:t>
            </a:r>
            <a:endParaRPr lang="en-US" sz="122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92828"/>
          </a:solidFill>
          <a:ln/>
        </p:spPr>
      </p:sp>
      <p:sp>
        <p:nvSpPr>
          <p:cNvPr id="4" name="Text 1"/>
          <p:cNvSpPr/>
          <p:nvPr/>
        </p:nvSpPr>
        <p:spPr>
          <a:xfrm>
            <a:off x="2348389" y="1512332"/>
            <a:ext cx="8602980" cy="694373"/>
          </a:xfrm>
          <a:prstGeom prst="rect">
            <a:avLst/>
          </a:prstGeom>
          <a:noFill/>
          <a:ln/>
        </p:spPr>
        <p:txBody>
          <a:bodyPr wrap="none" rtlCol="0" anchor="t"/>
          <a:lstStyle/>
          <a:p>
            <a:pPr marL="0" indent="0">
              <a:lnSpc>
                <a:spcPts val="5468"/>
              </a:lnSpc>
              <a:buNone/>
            </a:pPr>
            <a:r>
              <a:rPr lang="en-US" sz="4374" dirty="0">
                <a:solidFill>
                  <a:srgbClr val="AEEAB8"/>
                </a:solidFill>
                <a:latin typeface="Lora" pitchFamily="34" charset="0"/>
                <a:ea typeface="Lora" pitchFamily="34" charset="-122"/>
                <a:cs typeface="Lora" pitchFamily="34" charset="-120"/>
              </a:rPr>
              <a:t>Results and Output Screenshots: </a:t>
            </a:r>
            <a:endParaRPr lang="en-US" sz="4374" dirty="0"/>
          </a:p>
        </p:txBody>
      </p:sp>
      <p:pic>
        <p:nvPicPr>
          <p:cNvPr id="5" name="Image 1" descr="preencoded.png"/>
          <p:cNvPicPr>
            <a:picLocks noChangeAspect="1"/>
          </p:cNvPicPr>
          <p:nvPr/>
        </p:nvPicPr>
        <p:blipFill>
          <a:blip r:embed="rId4"/>
          <a:stretch>
            <a:fillRect/>
          </a:stretch>
        </p:blipFill>
        <p:spPr>
          <a:xfrm>
            <a:off x="4537591" y="2651046"/>
            <a:ext cx="5554980" cy="3433167"/>
          </a:xfrm>
          <a:prstGeom prst="rect">
            <a:avLst/>
          </a:prstGeom>
        </p:spPr>
      </p:pic>
      <p:sp>
        <p:nvSpPr>
          <p:cNvPr id="6" name="Text 2"/>
          <p:cNvSpPr/>
          <p:nvPr/>
        </p:nvSpPr>
        <p:spPr>
          <a:xfrm>
            <a:off x="2348389" y="6361867"/>
            <a:ext cx="9933503" cy="355402"/>
          </a:xfrm>
          <a:prstGeom prst="rect">
            <a:avLst/>
          </a:prstGeom>
          <a:noFill/>
          <a:ln/>
        </p:spPr>
        <p:txBody>
          <a:bodyPr wrap="none" rtlCol="0" anchor="t"/>
          <a:lstStyle/>
          <a:p>
            <a:pPr marL="0" indent="0" algn="ctr">
              <a:lnSpc>
                <a:spcPts val="2799"/>
              </a:lnSpc>
              <a:buNone/>
            </a:pP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2815649"/>
          </a:xfrm>
          <a:prstGeom prst="rect">
            <a:avLst/>
          </a:prstGeom>
          <a:solidFill>
            <a:srgbClr val="292828"/>
          </a:solidFill>
          <a:ln/>
        </p:spPr>
      </p:sp>
      <p:pic>
        <p:nvPicPr>
          <p:cNvPr id="4" name="Image 1" descr="preencoded.png"/>
          <p:cNvPicPr>
            <a:picLocks noChangeAspect="1"/>
          </p:cNvPicPr>
          <p:nvPr/>
        </p:nvPicPr>
        <p:blipFill>
          <a:blip r:embed="rId4"/>
          <a:stretch>
            <a:fillRect/>
          </a:stretch>
        </p:blipFill>
        <p:spPr>
          <a:xfrm>
            <a:off x="0" y="0"/>
            <a:ext cx="3657600" cy="12815649"/>
          </a:xfrm>
          <a:prstGeom prst="rect">
            <a:avLst/>
          </a:prstGeom>
        </p:spPr>
      </p:pic>
      <p:sp>
        <p:nvSpPr>
          <p:cNvPr id="5" name="Text 1"/>
          <p:cNvSpPr/>
          <p:nvPr/>
        </p:nvSpPr>
        <p:spPr>
          <a:xfrm>
            <a:off x="5667256" y="427673"/>
            <a:ext cx="6953488" cy="972026"/>
          </a:xfrm>
          <a:prstGeom prst="rect">
            <a:avLst/>
          </a:prstGeom>
          <a:noFill/>
          <a:ln/>
        </p:spPr>
        <p:txBody>
          <a:bodyPr wrap="square" rtlCol="0" anchor="t"/>
          <a:lstStyle/>
          <a:p>
            <a:pPr marL="0" indent="0">
              <a:lnSpc>
                <a:spcPts val="3827"/>
              </a:lnSpc>
              <a:buNone/>
            </a:pPr>
            <a:r>
              <a:rPr lang="en-US" sz="3062" dirty="0">
                <a:solidFill>
                  <a:srgbClr val="AEEAB8"/>
                </a:solidFill>
                <a:latin typeface="Lora" pitchFamily="34" charset="0"/>
                <a:ea typeface="Lora" pitchFamily="34" charset="-122"/>
                <a:cs typeface="Lora" pitchFamily="34" charset="-120"/>
              </a:rPr>
              <a:t>Conclusions: Insights from Spotify Music Analysis</a:t>
            </a:r>
            <a:endParaRPr lang="en-US" sz="3062" dirty="0"/>
          </a:p>
        </p:txBody>
      </p:sp>
      <p:sp>
        <p:nvSpPr>
          <p:cNvPr id="6" name="Shape 2"/>
          <p:cNvSpPr/>
          <p:nvPr/>
        </p:nvSpPr>
        <p:spPr>
          <a:xfrm>
            <a:off x="5865614" y="1632942"/>
            <a:ext cx="69890" cy="10755035"/>
          </a:xfrm>
          <a:prstGeom prst="rect">
            <a:avLst/>
          </a:prstGeom>
          <a:solidFill>
            <a:srgbClr val="292828"/>
          </a:solidFill>
          <a:ln/>
        </p:spPr>
      </p:sp>
      <p:sp>
        <p:nvSpPr>
          <p:cNvPr id="7" name="Shape 3"/>
          <p:cNvSpPr/>
          <p:nvPr/>
        </p:nvSpPr>
        <p:spPr>
          <a:xfrm>
            <a:off x="6075462" y="1894344"/>
            <a:ext cx="544354" cy="69890"/>
          </a:xfrm>
          <a:prstGeom prst="rect">
            <a:avLst/>
          </a:prstGeom>
          <a:solidFill>
            <a:srgbClr val="292828"/>
          </a:solidFill>
          <a:ln/>
        </p:spPr>
      </p:sp>
      <p:sp>
        <p:nvSpPr>
          <p:cNvPr id="8" name="Shape 4"/>
          <p:cNvSpPr/>
          <p:nvPr/>
        </p:nvSpPr>
        <p:spPr>
          <a:xfrm>
            <a:off x="5725537" y="1754386"/>
            <a:ext cx="349925" cy="349925"/>
          </a:xfrm>
          <a:prstGeom prst="roundRect">
            <a:avLst>
              <a:gd name="adj" fmla="val 26670"/>
            </a:avLst>
          </a:prstGeom>
          <a:solidFill>
            <a:srgbClr val="292828"/>
          </a:solidFill>
          <a:ln/>
        </p:spPr>
      </p:sp>
      <p:sp>
        <p:nvSpPr>
          <p:cNvPr id="9" name="Text 5"/>
          <p:cNvSpPr/>
          <p:nvPr/>
        </p:nvSpPr>
        <p:spPr>
          <a:xfrm>
            <a:off x="5858530" y="1783437"/>
            <a:ext cx="8382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1</a:t>
            </a:r>
            <a:endParaRPr lang="en-US" sz="1837" dirty="0"/>
          </a:p>
        </p:txBody>
      </p:sp>
      <p:sp>
        <p:nvSpPr>
          <p:cNvPr id="10" name="Text 6"/>
          <p:cNvSpPr/>
          <p:nvPr/>
        </p:nvSpPr>
        <p:spPr>
          <a:xfrm>
            <a:off x="6755963" y="1788438"/>
            <a:ext cx="1555313" cy="243007"/>
          </a:xfrm>
          <a:prstGeom prst="rect">
            <a:avLst/>
          </a:prstGeom>
          <a:noFill/>
          <a:ln/>
        </p:spPr>
        <p:txBody>
          <a:bodyPr wrap="none" rtlCol="0" anchor="t"/>
          <a:lstStyle/>
          <a:p>
            <a:pPr marL="0" indent="0" algn="l">
              <a:lnSpc>
                <a:spcPts val="1914"/>
              </a:lnSpc>
              <a:buNone/>
            </a:pPr>
            <a:r>
              <a:rPr lang="en-US" sz="1531" b="1" dirty="0">
                <a:solidFill>
                  <a:srgbClr val="AEEAB8"/>
                </a:solidFill>
                <a:latin typeface="Lora" pitchFamily="34" charset="0"/>
                <a:ea typeface="Lora" pitchFamily="34" charset="-122"/>
                <a:cs typeface="Lora" pitchFamily="34" charset="-120"/>
              </a:rPr>
              <a:t> Data Insights:</a:t>
            </a:r>
            <a:endParaRPr lang="en-US" sz="1531" dirty="0"/>
          </a:p>
        </p:txBody>
      </p:sp>
      <p:sp>
        <p:nvSpPr>
          <p:cNvPr id="11" name="Text 7"/>
          <p:cNvSpPr/>
          <p:nvPr/>
        </p:nvSpPr>
        <p:spPr>
          <a:xfrm>
            <a:off x="6755963" y="2186940"/>
            <a:ext cx="5864781" cy="994886"/>
          </a:xfrm>
          <a:prstGeom prst="rect">
            <a:avLst/>
          </a:prstGeom>
          <a:noFill/>
          <a:ln/>
        </p:spPr>
        <p:txBody>
          <a:bodyPr wrap="square" rtlCol="0" anchor="t"/>
          <a:lstStyle/>
          <a:p>
            <a:pPr marL="0" indent="0" algn="l">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Thorough exploratory data analysis (EDA) using Tableau has revealed critical insights into the dataset, showcasing the distribution of audio features and their correlations. We have identified key audio attributes that significantly impact the popularity of songs, including danceability, energy, and tempo.</a:t>
            </a:r>
            <a:endParaRPr lang="en-US" sz="1225" dirty="0"/>
          </a:p>
        </p:txBody>
      </p:sp>
      <p:sp>
        <p:nvSpPr>
          <p:cNvPr id="12" name="Shape 8"/>
          <p:cNvSpPr/>
          <p:nvPr/>
        </p:nvSpPr>
        <p:spPr>
          <a:xfrm>
            <a:off x="6075462" y="3754219"/>
            <a:ext cx="544354" cy="69890"/>
          </a:xfrm>
          <a:prstGeom prst="rect">
            <a:avLst/>
          </a:prstGeom>
          <a:solidFill>
            <a:srgbClr val="292828"/>
          </a:solidFill>
          <a:ln/>
        </p:spPr>
      </p:sp>
      <p:sp>
        <p:nvSpPr>
          <p:cNvPr id="13" name="Shape 9"/>
          <p:cNvSpPr/>
          <p:nvPr/>
        </p:nvSpPr>
        <p:spPr>
          <a:xfrm>
            <a:off x="5725537" y="3614261"/>
            <a:ext cx="349925" cy="349925"/>
          </a:xfrm>
          <a:prstGeom prst="roundRect">
            <a:avLst>
              <a:gd name="adj" fmla="val 26670"/>
            </a:avLst>
          </a:prstGeom>
          <a:solidFill>
            <a:srgbClr val="292828"/>
          </a:solidFill>
          <a:ln/>
        </p:spPr>
      </p:sp>
      <p:sp>
        <p:nvSpPr>
          <p:cNvPr id="14" name="Text 10"/>
          <p:cNvSpPr/>
          <p:nvPr/>
        </p:nvSpPr>
        <p:spPr>
          <a:xfrm>
            <a:off x="5839480" y="3643313"/>
            <a:ext cx="12192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2</a:t>
            </a:r>
            <a:endParaRPr lang="en-US" sz="1837" dirty="0"/>
          </a:p>
        </p:txBody>
      </p:sp>
      <p:sp>
        <p:nvSpPr>
          <p:cNvPr id="15" name="Text 11"/>
          <p:cNvSpPr/>
          <p:nvPr/>
        </p:nvSpPr>
        <p:spPr>
          <a:xfrm>
            <a:off x="6755963" y="3648313"/>
            <a:ext cx="1912620" cy="243007"/>
          </a:xfrm>
          <a:prstGeom prst="rect">
            <a:avLst/>
          </a:prstGeom>
          <a:noFill/>
          <a:ln/>
        </p:spPr>
        <p:txBody>
          <a:bodyPr wrap="none" rtlCol="0" anchor="t"/>
          <a:lstStyle/>
          <a:p>
            <a:pPr marL="0" indent="0" algn="l">
              <a:lnSpc>
                <a:spcPts val="1914"/>
              </a:lnSpc>
              <a:buNone/>
            </a:pPr>
            <a:r>
              <a:rPr lang="en-US" sz="1531" b="1" dirty="0">
                <a:solidFill>
                  <a:srgbClr val="AEEAB8"/>
                </a:solidFill>
                <a:latin typeface="Lora" pitchFamily="34" charset="0"/>
                <a:ea typeface="Lora" pitchFamily="34" charset="-122"/>
                <a:cs typeface="Lora" pitchFamily="34" charset="-120"/>
              </a:rPr>
              <a:t> Model Performance:</a:t>
            </a:r>
            <a:endParaRPr lang="en-US" sz="1531" dirty="0"/>
          </a:p>
        </p:txBody>
      </p:sp>
      <p:sp>
        <p:nvSpPr>
          <p:cNvPr id="16" name="Text 12"/>
          <p:cNvSpPr/>
          <p:nvPr/>
        </p:nvSpPr>
        <p:spPr>
          <a:xfrm>
            <a:off x="6755963" y="4046815"/>
            <a:ext cx="5864781" cy="994886"/>
          </a:xfrm>
          <a:prstGeom prst="rect">
            <a:avLst/>
          </a:prstGeom>
          <a:noFill/>
          <a:ln/>
        </p:spPr>
        <p:txBody>
          <a:bodyPr wrap="square" rtlCol="0" anchor="t"/>
          <a:lstStyle/>
          <a:p>
            <a:pPr marL="0" indent="0" algn="l">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We implemented various regression models to predict song popularity, including Linear Regression, Random Forest Regression, Gradient Boosting Regressor, and Neural Network Regression. The model evaluation process identified the most effective model for predicting song popularity accurately.</a:t>
            </a:r>
            <a:endParaRPr lang="en-US" sz="1225" dirty="0"/>
          </a:p>
        </p:txBody>
      </p:sp>
      <p:sp>
        <p:nvSpPr>
          <p:cNvPr id="17" name="Shape 13"/>
          <p:cNvSpPr/>
          <p:nvPr/>
        </p:nvSpPr>
        <p:spPr>
          <a:xfrm>
            <a:off x="6075462" y="5614095"/>
            <a:ext cx="544354" cy="69890"/>
          </a:xfrm>
          <a:prstGeom prst="rect">
            <a:avLst/>
          </a:prstGeom>
          <a:solidFill>
            <a:srgbClr val="292828"/>
          </a:solidFill>
          <a:ln/>
        </p:spPr>
      </p:sp>
      <p:sp>
        <p:nvSpPr>
          <p:cNvPr id="18" name="Shape 14"/>
          <p:cNvSpPr/>
          <p:nvPr/>
        </p:nvSpPr>
        <p:spPr>
          <a:xfrm>
            <a:off x="5725537" y="5474137"/>
            <a:ext cx="349925" cy="349925"/>
          </a:xfrm>
          <a:prstGeom prst="roundRect">
            <a:avLst>
              <a:gd name="adj" fmla="val 26670"/>
            </a:avLst>
          </a:prstGeom>
          <a:solidFill>
            <a:srgbClr val="292828"/>
          </a:solidFill>
          <a:ln/>
        </p:spPr>
      </p:sp>
      <p:sp>
        <p:nvSpPr>
          <p:cNvPr id="19" name="Text 15"/>
          <p:cNvSpPr/>
          <p:nvPr/>
        </p:nvSpPr>
        <p:spPr>
          <a:xfrm>
            <a:off x="5835670" y="5503188"/>
            <a:ext cx="12954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3</a:t>
            </a:r>
            <a:endParaRPr lang="en-US" sz="1837" dirty="0"/>
          </a:p>
        </p:txBody>
      </p:sp>
      <p:sp>
        <p:nvSpPr>
          <p:cNvPr id="20" name="Text 16"/>
          <p:cNvSpPr/>
          <p:nvPr/>
        </p:nvSpPr>
        <p:spPr>
          <a:xfrm>
            <a:off x="6755963" y="5508188"/>
            <a:ext cx="1859280" cy="243007"/>
          </a:xfrm>
          <a:prstGeom prst="rect">
            <a:avLst/>
          </a:prstGeom>
          <a:noFill/>
          <a:ln/>
        </p:spPr>
        <p:txBody>
          <a:bodyPr wrap="none" rtlCol="0" anchor="t"/>
          <a:lstStyle/>
          <a:p>
            <a:pPr marL="0" indent="0" algn="l">
              <a:lnSpc>
                <a:spcPts val="1914"/>
              </a:lnSpc>
              <a:buNone/>
            </a:pPr>
            <a:r>
              <a:rPr lang="en-US" sz="1531" b="1" dirty="0">
                <a:solidFill>
                  <a:srgbClr val="AEEAB8"/>
                </a:solidFill>
                <a:latin typeface="Lora" pitchFamily="34" charset="0"/>
                <a:ea typeface="Lora" pitchFamily="34" charset="-122"/>
                <a:cs typeface="Lora" pitchFamily="34" charset="-120"/>
              </a:rPr>
              <a:t> Predictive Insights:</a:t>
            </a:r>
            <a:endParaRPr lang="en-US" sz="1531" dirty="0"/>
          </a:p>
        </p:txBody>
      </p:sp>
      <p:sp>
        <p:nvSpPr>
          <p:cNvPr id="21" name="Text 17"/>
          <p:cNvSpPr/>
          <p:nvPr/>
        </p:nvSpPr>
        <p:spPr>
          <a:xfrm>
            <a:off x="6755963" y="5906691"/>
            <a:ext cx="5864781" cy="994886"/>
          </a:xfrm>
          <a:prstGeom prst="rect">
            <a:avLst/>
          </a:prstGeom>
          <a:noFill/>
          <a:ln/>
        </p:spPr>
        <p:txBody>
          <a:bodyPr wrap="square" rtlCol="0" anchor="t"/>
          <a:lstStyle/>
          <a:p>
            <a:pPr marL="0" indent="0" algn="l">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The project's primary goal was to empower users with the ability to anticipate song popularity before release. The developed models can predict the potential success of songs based on various audio features, providing valuable insights for music industry professionals and artists.</a:t>
            </a:r>
            <a:endParaRPr lang="en-US" sz="1225" dirty="0"/>
          </a:p>
        </p:txBody>
      </p:sp>
      <p:sp>
        <p:nvSpPr>
          <p:cNvPr id="22" name="Shape 18"/>
          <p:cNvSpPr/>
          <p:nvPr/>
        </p:nvSpPr>
        <p:spPr>
          <a:xfrm>
            <a:off x="6075462" y="7473970"/>
            <a:ext cx="544354" cy="69890"/>
          </a:xfrm>
          <a:prstGeom prst="rect">
            <a:avLst/>
          </a:prstGeom>
          <a:solidFill>
            <a:srgbClr val="292828"/>
          </a:solidFill>
          <a:ln/>
        </p:spPr>
      </p:sp>
      <p:sp>
        <p:nvSpPr>
          <p:cNvPr id="23" name="Shape 19"/>
          <p:cNvSpPr/>
          <p:nvPr/>
        </p:nvSpPr>
        <p:spPr>
          <a:xfrm>
            <a:off x="5725537" y="7334012"/>
            <a:ext cx="349925" cy="349925"/>
          </a:xfrm>
          <a:prstGeom prst="roundRect">
            <a:avLst>
              <a:gd name="adj" fmla="val 26670"/>
            </a:avLst>
          </a:prstGeom>
          <a:solidFill>
            <a:srgbClr val="292828"/>
          </a:solidFill>
          <a:ln/>
        </p:spPr>
      </p:sp>
      <p:sp>
        <p:nvSpPr>
          <p:cNvPr id="24" name="Text 20"/>
          <p:cNvSpPr/>
          <p:nvPr/>
        </p:nvSpPr>
        <p:spPr>
          <a:xfrm>
            <a:off x="5835670" y="7363063"/>
            <a:ext cx="12954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4</a:t>
            </a:r>
            <a:endParaRPr lang="en-US" sz="1837" dirty="0"/>
          </a:p>
        </p:txBody>
      </p:sp>
      <p:sp>
        <p:nvSpPr>
          <p:cNvPr id="25" name="Text 21"/>
          <p:cNvSpPr/>
          <p:nvPr/>
        </p:nvSpPr>
        <p:spPr>
          <a:xfrm>
            <a:off x="6755963" y="7368064"/>
            <a:ext cx="2263140" cy="243007"/>
          </a:xfrm>
          <a:prstGeom prst="rect">
            <a:avLst/>
          </a:prstGeom>
          <a:noFill/>
          <a:ln/>
        </p:spPr>
        <p:txBody>
          <a:bodyPr wrap="none" rtlCol="0" anchor="t"/>
          <a:lstStyle/>
          <a:p>
            <a:pPr marL="0" indent="0" algn="l">
              <a:lnSpc>
                <a:spcPts val="1914"/>
              </a:lnSpc>
              <a:buNone/>
            </a:pPr>
            <a:r>
              <a:rPr lang="en-US" sz="1531" b="1" dirty="0">
                <a:solidFill>
                  <a:srgbClr val="AEEAB8"/>
                </a:solidFill>
                <a:latin typeface="Lora" pitchFamily="34" charset="0"/>
                <a:ea typeface="Lora" pitchFamily="34" charset="-122"/>
                <a:cs typeface="Lora" pitchFamily="34" charset="-120"/>
              </a:rPr>
              <a:t> Interactive Dashboards:</a:t>
            </a:r>
            <a:endParaRPr lang="en-US" sz="1531" dirty="0"/>
          </a:p>
        </p:txBody>
      </p:sp>
      <p:sp>
        <p:nvSpPr>
          <p:cNvPr id="26" name="Text 22"/>
          <p:cNvSpPr/>
          <p:nvPr/>
        </p:nvSpPr>
        <p:spPr>
          <a:xfrm>
            <a:off x="6755963" y="7766566"/>
            <a:ext cx="5864781" cy="994886"/>
          </a:xfrm>
          <a:prstGeom prst="rect">
            <a:avLst/>
          </a:prstGeom>
          <a:noFill/>
          <a:ln/>
        </p:spPr>
        <p:txBody>
          <a:bodyPr wrap="square" rtlCol="0" anchor="t"/>
          <a:lstStyle/>
          <a:p>
            <a:pPr marL="0" indent="0" algn="l">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Interactive Tableau dashboards were created to present the project's findings and insights in a user-friendly and intuitive format. These dashboards enable users to explore the dataset, visualize audio feature trends, and gain insights into potential song popularity based on specific criteria.</a:t>
            </a:r>
            <a:endParaRPr lang="en-US" sz="1225" dirty="0"/>
          </a:p>
        </p:txBody>
      </p:sp>
      <p:sp>
        <p:nvSpPr>
          <p:cNvPr id="27" name="Shape 23"/>
          <p:cNvSpPr/>
          <p:nvPr/>
        </p:nvSpPr>
        <p:spPr>
          <a:xfrm>
            <a:off x="6075462" y="9333845"/>
            <a:ext cx="544354" cy="69890"/>
          </a:xfrm>
          <a:prstGeom prst="rect">
            <a:avLst/>
          </a:prstGeom>
          <a:solidFill>
            <a:srgbClr val="292828"/>
          </a:solidFill>
          <a:ln/>
        </p:spPr>
      </p:sp>
      <p:sp>
        <p:nvSpPr>
          <p:cNvPr id="28" name="Shape 24"/>
          <p:cNvSpPr/>
          <p:nvPr/>
        </p:nvSpPr>
        <p:spPr>
          <a:xfrm>
            <a:off x="5725537" y="9193887"/>
            <a:ext cx="349925" cy="349925"/>
          </a:xfrm>
          <a:prstGeom prst="roundRect">
            <a:avLst>
              <a:gd name="adj" fmla="val 26670"/>
            </a:avLst>
          </a:prstGeom>
          <a:solidFill>
            <a:srgbClr val="292828"/>
          </a:solidFill>
          <a:ln/>
        </p:spPr>
      </p:sp>
      <p:sp>
        <p:nvSpPr>
          <p:cNvPr id="29" name="Text 25"/>
          <p:cNvSpPr/>
          <p:nvPr/>
        </p:nvSpPr>
        <p:spPr>
          <a:xfrm>
            <a:off x="5835670" y="9222938"/>
            <a:ext cx="12954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5</a:t>
            </a:r>
            <a:endParaRPr lang="en-US" sz="1837" dirty="0"/>
          </a:p>
        </p:txBody>
      </p:sp>
      <p:sp>
        <p:nvSpPr>
          <p:cNvPr id="30" name="Text 26"/>
          <p:cNvSpPr/>
          <p:nvPr/>
        </p:nvSpPr>
        <p:spPr>
          <a:xfrm>
            <a:off x="6755963" y="9227939"/>
            <a:ext cx="3200400" cy="243007"/>
          </a:xfrm>
          <a:prstGeom prst="rect">
            <a:avLst/>
          </a:prstGeom>
          <a:noFill/>
          <a:ln/>
        </p:spPr>
        <p:txBody>
          <a:bodyPr wrap="none" rtlCol="0" anchor="t"/>
          <a:lstStyle/>
          <a:p>
            <a:pPr marL="0" indent="0" algn="l">
              <a:lnSpc>
                <a:spcPts val="1914"/>
              </a:lnSpc>
              <a:buNone/>
            </a:pPr>
            <a:r>
              <a:rPr lang="en-US" sz="1531" b="1" dirty="0">
                <a:solidFill>
                  <a:srgbClr val="AEEAB8"/>
                </a:solidFill>
                <a:latin typeface="Lora" pitchFamily="34" charset="0"/>
                <a:ea typeface="Lora" pitchFamily="34" charset="-122"/>
                <a:cs typeface="Lora" pitchFamily="34" charset="-120"/>
              </a:rPr>
              <a:t> User Interaction and Deployment:</a:t>
            </a:r>
            <a:endParaRPr lang="en-US" sz="1531" dirty="0"/>
          </a:p>
        </p:txBody>
      </p:sp>
      <p:sp>
        <p:nvSpPr>
          <p:cNvPr id="31" name="Text 27"/>
          <p:cNvSpPr/>
          <p:nvPr/>
        </p:nvSpPr>
        <p:spPr>
          <a:xfrm>
            <a:off x="6755963" y="9626441"/>
            <a:ext cx="5864781" cy="994886"/>
          </a:xfrm>
          <a:prstGeom prst="rect">
            <a:avLst/>
          </a:prstGeom>
          <a:noFill/>
          <a:ln/>
        </p:spPr>
        <p:txBody>
          <a:bodyPr wrap="square" rtlCol="0" anchor="t"/>
          <a:lstStyle/>
          <a:p>
            <a:pPr marL="0" indent="0" algn="l">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The user-friendly interface provided by the Tableau dashboards facilitates seamless interaction with the data and predictive models. Users can input song attributes and receive immediate predictions of song popularity, offering a valuable tool for informed decision-making in music production and marketing</a:t>
            </a:r>
            <a:endParaRPr lang="en-US" sz="1225" dirty="0"/>
          </a:p>
        </p:txBody>
      </p:sp>
      <p:sp>
        <p:nvSpPr>
          <p:cNvPr id="32" name="Shape 28"/>
          <p:cNvSpPr/>
          <p:nvPr/>
        </p:nvSpPr>
        <p:spPr>
          <a:xfrm>
            <a:off x="6075462" y="11193720"/>
            <a:ext cx="544354" cy="69890"/>
          </a:xfrm>
          <a:prstGeom prst="rect">
            <a:avLst/>
          </a:prstGeom>
          <a:solidFill>
            <a:srgbClr val="292828"/>
          </a:solidFill>
          <a:ln/>
        </p:spPr>
      </p:sp>
      <p:sp>
        <p:nvSpPr>
          <p:cNvPr id="33" name="Shape 29"/>
          <p:cNvSpPr/>
          <p:nvPr/>
        </p:nvSpPr>
        <p:spPr>
          <a:xfrm>
            <a:off x="5725537" y="11053763"/>
            <a:ext cx="349925" cy="349925"/>
          </a:xfrm>
          <a:prstGeom prst="roundRect">
            <a:avLst>
              <a:gd name="adj" fmla="val 26670"/>
            </a:avLst>
          </a:prstGeom>
          <a:solidFill>
            <a:srgbClr val="292828"/>
          </a:solidFill>
          <a:ln/>
        </p:spPr>
      </p:sp>
      <p:sp>
        <p:nvSpPr>
          <p:cNvPr id="34" name="Text 30"/>
          <p:cNvSpPr/>
          <p:nvPr/>
        </p:nvSpPr>
        <p:spPr>
          <a:xfrm>
            <a:off x="5831860" y="11082814"/>
            <a:ext cx="137160" cy="291703"/>
          </a:xfrm>
          <a:prstGeom prst="rect">
            <a:avLst/>
          </a:prstGeom>
          <a:noFill/>
          <a:ln/>
        </p:spPr>
        <p:txBody>
          <a:bodyPr wrap="none" rtlCol="0" anchor="t"/>
          <a:lstStyle/>
          <a:p>
            <a:pPr marL="0" indent="0" algn="ctr">
              <a:lnSpc>
                <a:spcPts val="2296"/>
              </a:lnSpc>
              <a:buNone/>
            </a:pPr>
            <a:r>
              <a:rPr lang="en-US" sz="1837" dirty="0">
                <a:solidFill>
                  <a:srgbClr val="AEEAB8"/>
                </a:solidFill>
                <a:latin typeface="Lora" pitchFamily="34" charset="0"/>
                <a:ea typeface="Lora" pitchFamily="34" charset="-122"/>
                <a:cs typeface="Lora" pitchFamily="34" charset="-120"/>
              </a:rPr>
              <a:t>6</a:t>
            </a:r>
            <a:endParaRPr lang="en-US" sz="1837" dirty="0"/>
          </a:p>
        </p:txBody>
      </p:sp>
      <p:sp>
        <p:nvSpPr>
          <p:cNvPr id="35" name="Text 31"/>
          <p:cNvSpPr/>
          <p:nvPr/>
        </p:nvSpPr>
        <p:spPr>
          <a:xfrm>
            <a:off x="6755963" y="11087814"/>
            <a:ext cx="2491740" cy="243007"/>
          </a:xfrm>
          <a:prstGeom prst="rect">
            <a:avLst/>
          </a:prstGeom>
          <a:noFill/>
          <a:ln/>
        </p:spPr>
        <p:txBody>
          <a:bodyPr wrap="none" rtlCol="0" anchor="t"/>
          <a:lstStyle/>
          <a:p>
            <a:pPr marL="0" indent="0" algn="l">
              <a:lnSpc>
                <a:spcPts val="1914"/>
              </a:lnSpc>
              <a:buNone/>
            </a:pPr>
            <a:r>
              <a:rPr lang="en-US" sz="1531" b="1" dirty="0">
                <a:solidFill>
                  <a:srgbClr val="AEEAB8"/>
                </a:solidFill>
                <a:latin typeface="Lora" pitchFamily="34" charset="0"/>
                <a:ea typeface="Lora" pitchFamily="34" charset="-122"/>
                <a:cs typeface="Lora" pitchFamily="34" charset="-120"/>
              </a:rPr>
              <a:t> Continuous Improvement:</a:t>
            </a:r>
            <a:endParaRPr lang="en-US" sz="1531" dirty="0"/>
          </a:p>
        </p:txBody>
      </p:sp>
      <p:sp>
        <p:nvSpPr>
          <p:cNvPr id="36" name="Text 32"/>
          <p:cNvSpPr/>
          <p:nvPr/>
        </p:nvSpPr>
        <p:spPr>
          <a:xfrm>
            <a:off x="6755963" y="11486317"/>
            <a:ext cx="5864781" cy="746165"/>
          </a:xfrm>
          <a:prstGeom prst="rect">
            <a:avLst/>
          </a:prstGeom>
          <a:noFill/>
          <a:ln/>
        </p:spPr>
        <p:txBody>
          <a:bodyPr wrap="square" rtlCol="0" anchor="t"/>
          <a:lstStyle/>
          <a:p>
            <a:pPr marL="0" indent="0" algn="l">
              <a:lnSpc>
                <a:spcPts val="1960"/>
              </a:lnSpc>
              <a:buNone/>
            </a:pPr>
            <a:r>
              <a:rPr lang="en-US" sz="1225" dirty="0">
                <a:solidFill>
                  <a:srgbClr val="A39B8F"/>
                </a:solidFill>
                <a:latin typeface="Source Sans Pro" pitchFamily="34" charset="0"/>
                <a:ea typeface="Source Sans Pro" pitchFamily="34" charset="-122"/>
                <a:cs typeface="Source Sans Pro" pitchFamily="34" charset="-120"/>
              </a:rPr>
              <a:t>· To ensure the ongoing relevance and accuracy of predictions, the project is designed to accommodate continuous updates with new music data. As the music landscape evolves, the models and dashboards can be adapted to reflect emerging trends and preferences.</a:t>
            </a:r>
            <a:endParaRPr lang="en-US" sz="1225"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A1A19"/>
          </a:solidFill>
          <a:ln/>
        </p:spPr>
      </p:sp>
      <p:sp>
        <p:nvSpPr>
          <p:cNvPr id="3" name="Shape 1"/>
          <p:cNvSpPr/>
          <p:nvPr/>
        </p:nvSpPr>
        <p:spPr>
          <a:xfrm>
            <a:off x="0" y="0"/>
            <a:ext cx="14630400" cy="8229600"/>
          </a:xfrm>
          <a:prstGeom prst="rect">
            <a:avLst/>
          </a:prstGeom>
          <a:solidFill>
            <a:srgbClr val="292828"/>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3423285"/>
            <a:ext cx="4443889" cy="694373"/>
          </a:xfrm>
          <a:prstGeom prst="rect">
            <a:avLst/>
          </a:prstGeom>
          <a:noFill/>
          <a:ln/>
        </p:spPr>
        <p:txBody>
          <a:bodyPr wrap="none" rtlCol="0" anchor="t"/>
          <a:lstStyle/>
          <a:p>
            <a:pPr marL="0" indent="0">
              <a:lnSpc>
                <a:spcPts val="5468"/>
              </a:lnSpc>
              <a:buNone/>
            </a:pPr>
            <a:r>
              <a:rPr lang="en-US" sz="4374" dirty="0">
                <a:solidFill>
                  <a:srgbClr val="AEEAB8"/>
                </a:solidFill>
                <a:latin typeface="Lora" pitchFamily="34" charset="0"/>
                <a:ea typeface="Lora" pitchFamily="34" charset="-122"/>
                <a:cs typeface="Lora" pitchFamily="34" charset="-120"/>
              </a:rPr>
              <a:t>Thank You</a:t>
            </a:r>
            <a:endParaRPr lang="en-US" sz="4374" dirty="0"/>
          </a:p>
        </p:txBody>
      </p:sp>
      <p:sp>
        <p:nvSpPr>
          <p:cNvPr id="6" name="Text 3"/>
          <p:cNvSpPr/>
          <p:nvPr/>
        </p:nvSpPr>
        <p:spPr>
          <a:xfrm>
            <a:off x="833199" y="4450913"/>
            <a:ext cx="7477601" cy="355402"/>
          </a:xfrm>
          <a:prstGeom prst="rect">
            <a:avLst/>
          </a:prstGeom>
          <a:noFill/>
          <a:ln/>
        </p:spPr>
        <p:txBody>
          <a:bodyPr wrap="none" rtlCol="0" anchor="t"/>
          <a:lstStyle/>
          <a:p>
            <a:pPr marL="0" indent="0">
              <a:lnSpc>
                <a:spcPts val="2799"/>
              </a:lnSpc>
              <a:buNone/>
            </a:pPr>
            <a:r>
              <a:rPr lang="en-US" sz="1750" dirty="0">
                <a:solidFill>
                  <a:srgbClr val="A39B8F"/>
                </a:solidFill>
                <a:latin typeface="Source Sans Pro" pitchFamily="34" charset="0"/>
                <a:ea typeface="Source Sans Pro" pitchFamily="34" charset="-122"/>
                <a:cs typeface="Source Sans Pro" pitchFamily="34" charset="-120"/>
              </a:rPr>
              <a:t>-by Yashika and Tanmay</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A1A19"/>
          </a:solidFill>
          <a:ln/>
        </p:spPr>
      </p:sp>
      <p:sp>
        <p:nvSpPr>
          <p:cNvPr id="3" name="Shape 1"/>
          <p:cNvSpPr/>
          <p:nvPr/>
        </p:nvSpPr>
        <p:spPr>
          <a:xfrm>
            <a:off x="0" y="0"/>
            <a:ext cx="14630400" cy="8229600"/>
          </a:xfrm>
          <a:prstGeom prst="rect">
            <a:avLst/>
          </a:prstGeom>
          <a:solidFill>
            <a:srgbClr val="292828"/>
          </a:solidFill>
          <a:ln/>
        </p:spPr>
      </p:sp>
      <p:sp>
        <p:nvSpPr>
          <p:cNvPr id="4" name="Text 2"/>
          <p:cNvSpPr/>
          <p:nvPr/>
        </p:nvSpPr>
        <p:spPr>
          <a:xfrm>
            <a:off x="2348389" y="3065026"/>
            <a:ext cx="4443889" cy="694373"/>
          </a:xfrm>
          <a:prstGeom prst="rect">
            <a:avLst/>
          </a:prstGeom>
          <a:noFill/>
          <a:ln/>
        </p:spPr>
        <p:txBody>
          <a:bodyPr wrap="none" rtlCol="0" anchor="t"/>
          <a:lstStyle/>
          <a:p>
            <a:pPr marL="0" indent="0">
              <a:lnSpc>
                <a:spcPts val="5468"/>
              </a:lnSpc>
              <a:buNone/>
            </a:pPr>
            <a:r>
              <a:rPr lang="en-US" sz="4374" dirty="0">
                <a:solidFill>
                  <a:srgbClr val="AEEAB8"/>
                </a:solidFill>
                <a:latin typeface="Lora" pitchFamily="34" charset="0"/>
                <a:ea typeface="Lora" pitchFamily="34" charset="-122"/>
                <a:cs typeface="Lora" pitchFamily="34" charset="-120"/>
              </a:rPr>
              <a:t>Link</a:t>
            </a:r>
            <a:endParaRPr lang="en-US" sz="4374" dirty="0"/>
          </a:p>
        </p:txBody>
      </p:sp>
      <p:sp>
        <p:nvSpPr>
          <p:cNvPr id="5" name="Text 3"/>
          <p:cNvSpPr/>
          <p:nvPr/>
        </p:nvSpPr>
        <p:spPr>
          <a:xfrm>
            <a:off x="2348389" y="4203740"/>
            <a:ext cx="9933503" cy="355402"/>
          </a:xfrm>
          <a:prstGeom prst="rect">
            <a:avLst/>
          </a:prstGeom>
          <a:noFill/>
          <a:ln/>
        </p:spPr>
        <p:txBody>
          <a:bodyPr wrap="none" rtlCol="0" anchor="t"/>
          <a:lstStyle/>
          <a:p>
            <a:pPr marL="0" indent="0">
              <a:lnSpc>
                <a:spcPts val="2799"/>
              </a:lnSpc>
              <a:buNone/>
            </a:pPr>
            <a:r>
              <a:rPr lang="en-US" sz="1750" b="1" u="sng" dirty="0">
                <a:solidFill>
                  <a:srgbClr val="0F8A1E"/>
                </a:solidFill>
                <a:latin typeface="Source Sans Pro" pitchFamily="34" charset="0"/>
                <a:ea typeface="Source Sans Pro" pitchFamily="34" charset="-122"/>
                <a:cs typeface="Source Sans Pro" pitchFamily="34" charset="-120"/>
                <a:hlinkClick r:id="rId3">
                  <a:extLst>
                    <a:ext uri="{A12FA001-AC4F-418D-AE19-62706E023703}">
                      <ahyp:hlinkClr xmlns:ahyp="http://schemas.microsoft.com/office/drawing/2018/hyperlinkcolor" val="tx"/>
                    </a:ext>
                  </a:extLst>
                </a:hlinkClick>
              </a:rPr>
              <a:t>Spotify_1Million_Tracks (kaggle.com)</a:t>
            </a:r>
            <a:endParaRPr lang="en-US" sz="1750" dirty="0"/>
          </a:p>
        </p:txBody>
      </p:sp>
      <p:sp>
        <p:nvSpPr>
          <p:cNvPr id="6" name="Text 4"/>
          <p:cNvSpPr/>
          <p:nvPr/>
        </p:nvSpPr>
        <p:spPr>
          <a:xfrm>
            <a:off x="2348389" y="4809053"/>
            <a:ext cx="9933503"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1233</Words>
  <Application>Microsoft Office PowerPoint</Application>
  <PresentationFormat>Custom</PresentationFormat>
  <Paragraphs>97</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Lora</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TANISH RAJPUT</cp:lastModifiedBy>
  <cp:revision>2</cp:revision>
  <dcterms:created xsi:type="dcterms:W3CDTF">2023-11-05T05:23:19Z</dcterms:created>
  <dcterms:modified xsi:type="dcterms:W3CDTF">2023-11-06T07:25:51Z</dcterms:modified>
</cp:coreProperties>
</file>